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61" r:id="rId4"/>
    <p:sldId id="258" r:id="rId5"/>
    <p:sldId id="259" r:id="rId6"/>
    <p:sldId id="273" r:id="rId7"/>
    <p:sldId id="260" r:id="rId8"/>
    <p:sldId id="263" r:id="rId9"/>
    <p:sldId id="268" r:id="rId10"/>
    <p:sldId id="264" r:id="rId11"/>
    <p:sldId id="265" r:id="rId12"/>
    <p:sldId id="266" r:id="rId13"/>
    <p:sldId id="267" r:id="rId14"/>
    <p:sldId id="262" r:id="rId15"/>
    <p:sldId id="272"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30"/>
    <p:restoredTop sz="94653"/>
  </p:normalViewPr>
  <p:slideViewPr>
    <p:cSldViewPr snapToGrid="0" snapToObjects="1">
      <p:cViewPr>
        <p:scale>
          <a:sx n="79" d="100"/>
          <a:sy n="79" d="100"/>
        </p:scale>
        <p:origin x="848"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0863B1-8B89-7049-9F95-1724A0F81D89}" type="doc">
      <dgm:prSet loTypeId="urn:microsoft.com/office/officeart/2008/layout/AlternatingHexagons" loCatId="" qsTypeId="urn:microsoft.com/office/officeart/2005/8/quickstyle/3d2" qsCatId="3D" csTypeId="urn:microsoft.com/office/officeart/2005/8/colors/colorful1" csCatId="colorful" phldr="1"/>
      <dgm:spPr/>
      <dgm:t>
        <a:bodyPr/>
        <a:lstStyle/>
        <a:p>
          <a:endParaRPr lang="en-US"/>
        </a:p>
      </dgm:t>
    </dgm:pt>
    <dgm:pt modelId="{982F58EE-9AAD-EE41-9175-A3DED02640BA}">
      <dgm:prSet phldrT="[Text]"/>
      <dgm:spPr/>
      <dgm:t>
        <a:bodyPr/>
        <a:lstStyle/>
        <a:p>
          <a:r>
            <a:rPr lang="en-US" dirty="0">
              <a:solidFill>
                <a:schemeClr val="tx1"/>
              </a:solidFill>
            </a:rPr>
            <a:t>Promoting social equality</a:t>
          </a:r>
        </a:p>
      </dgm:t>
    </dgm:pt>
    <dgm:pt modelId="{FBAFCF2C-B18A-114A-88AB-DF8B9B55072E}" type="parTrans" cxnId="{BE97B3B0-F5C7-2D48-BA3A-868F5AC92F75}">
      <dgm:prSet/>
      <dgm:spPr/>
      <dgm:t>
        <a:bodyPr/>
        <a:lstStyle/>
        <a:p>
          <a:endParaRPr lang="en-US"/>
        </a:p>
      </dgm:t>
    </dgm:pt>
    <dgm:pt modelId="{D9AA0B56-B1E4-0740-8D43-4FF2AA7DF3AE}" type="sibTrans" cxnId="{BE97B3B0-F5C7-2D48-BA3A-868F5AC92F75}">
      <dgm:prSet custT="1"/>
      <dgm:spPr/>
      <dgm:t>
        <a:bodyPr/>
        <a:lstStyle/>
        <a:p>
          <a:r>
            <a:rPr lang="en-US" sz="2800" dirty="0">
              <a:solidFill>
                <a:schemeClr val="tx1"/>
              </a:solidFill>
            </a:rPr>
            <a:t>Acknowledgement of cultural differences</a:t>
          </a:r>
        </a:p>
      </dgm:t>
    </dgm:pt>
    <dgm:pt modelId="{CC390668-7E1F-1445-9CAC-B2CBEE2B40FB}">
      <dgm:prSet phldrT="[Text]" custT="1"/>
      <dgm:spPr/>
      <dgm:t>
        <a:bodyPr/>
        <a:lstStyle/>
        <a:p>
          <a:r>
            <a:rPr lang="en-US" sz="2800" dirty="0">
              <a:solidFill>
                <a:schemeClr val="tx1"/>
              </a:solidFill>
            </a:rPr>
            <a:t>Convergency of policy</a:t>
          </a:r>
        </a:p>
      </dgm:t>
    </dgm:pt>
    <dgm:pt modelId="{884D65C9-2EB5-E64D-B952-3D9A9D148BD6}" type="parTrans" cxnId="{C30B2957-ECE6-594A-8248-C033F2924972}">
      <dgm:prSet/>
      <dgm:spPr/>
      <dgm:t>
        <a:bodyPr/>
        <a:lstStyle/>
        <a:p>
          <a:endParaRPr lang="en-US"/>
        </a:p>
      </dgm:t>
    </dgm:pt>
    <dgm:pt modelId="{1CF7423D-E6F0-7345-A940-52E4AD40DFF6}" type="sibTrans" cxnId="{C30B2957-ECE6-594A-8248-C033F2924972}">
      <dgm:prSet custT="1"/>
      <dgm:spPr/>
      <dgm:t>
        <a:bodyPr/>
        <a:lstStyle/>
        <a:p>
          <a:r>
            <a:rPr lang="en-US" sz="2800" dirty="0">
              <a:solidFill>
                <a:schemeClr val="tx1"/>
              </a:solidFill>
            </a:rPr>
            <a:t>Counteracting racist hegemony</a:t>
          </a:r>
        </a:p>
      </dgm:t>
    </dgm:pt>
    <dgm:pt modelId="{EFB2A186-9C82-4A4E-95FF-0798EAA2A6FA}">
      <dgm:prSet phldrT="[Text]"/>
      <dgm:spPr/>
      <dgm:t>
        <a:bodyPr/>
        <a:lstStyle/>
        <a:p>
          <a:r>
            <a:rPr lang="en-US" b="1" dirty="0"/>
            <a:t>MULTICULTURALISM</a:t>
          </a:r>
        </a:p>
      </dgm:t>
    </dgm:pt>
    <dgm:pt modelId="{805C83FE-CE4D-1748-8E89-6F59CC542AD5}" type="parTrans" cxnId="{D3E15A86-EE41-4841-AF9B-3292FB23DA37}">
      <dgm:prSet/>
      <dgm:spPr/>
      <dgm:t>
        <a:bodyPr/>
        <a:lstStyle/>
        <a:p>
          <a:endParaRPr lang="en-US"/>
        </a:p>
      </dgm:t>
    </dgm:pt>
    <dgm:pt modelId="{26A82888-EC17-6C44-A83F-068886AB52DB}" type="sibTrans" cxnId="{D3E15A86-EE41-4841-AF9B-3292FB23DA37}">
      <dgm:prSet/>
      <dgm:spPr/>
      <dgm:t>
        <a:bodyPr/>
        <a:lstStyle/>
        <a:p>
          <a:endParaRPr lang="en-US"/>
        </a:p>
      </dgm:t>
    </dgm:pt>
    <dgm:pt modelId="{F9381757-06E3-DC49-9CB2-33C4C9B92838}">
      <dgm:prSet phldrT="[Text]" custT="1"/>
      <dgm:spPr/>
      <dgm:t>
        <a:bodyPr/>
        <a:lstStyle/>
        <a:p>
          <a:r>
            <a:rPr lang="en-US" sz="2800" dirty="0">
              <a:solidFill>
                <a:schemeClr val="tx1"/>
              </a:solidFill>
            </a:rPr>
            <a:t>Policy for embracing diverse races</a:t>
          </a:r>
        </a:p>
      </dgm:t>
    </dgm:pt>
    <dgm:pt modelId="{BDCB3E51-6F7B-D343-9AFC-B24B98052345}" type="parTrans" cxnId="{B8195D84-990B-E649-8B11-32C0FC796D90}">
      <dgm:prSet/>
      <dgm:spPr/>
      <dgm:t>
        <a:bodyPr/>
        <a:lstStyle/>
        <a:p>
          <a:endParaRPr lang="en-US"/>
        </a:p>
      </dgm:t>
    </dgm:pt>
    <dgm:pt modelId="{C0C62182-8A72-7645-AC0F-6C6171663037}" type="sibTrans" cxnId="{B8195D84-990B-E649-8B11-32C0FC796D90}">
      <dgm:prSet custT="1"/>
      <dgm:spPr/>
      <dgm:t>
        <a:bodyPr/>
        <a:lstStyle/>
        <a:p>
          <a:r>
            <a:rPr lang="en-US" sz="2800" dirty="0">
              <a:solidFill>
                <a:schemeClr val="tx1"/>
              </a:solidFill>
            </a:rPr>
            <a:t>Active support for cultural diversity</a:t>
          </a:r>
        </a:p>
      </dgm:t>
    </dgm:pt>
    <dgm:pt modelId="{2D84B939-08D9-2A4D-B0CC-2CD5DB6F7A23}" type="pres">
      <dgm:prSet presAssocID="{A30863B1-8B89-7049-9F95-1724A0F81D89}" presName="Name0" presStyleCnt="0">
        <dgm:presLayoutVars>
          <dgm:chMax/>
          <dgm:chPref/>
          <dgm:dir/>
          <dgm:animLvl val="lvl"/>
        </dgm:presLayoutVars>
      </dgm:prSet>
      <dgm:spPr/>
    </dgm:pt>
    <dgm:pt modelId="{743ED311-1DFB-A24C-99E1-A006D7864C9D}" type="pres">
      <dgm:prSet presAssocID="{982F58EE-9AAD-EE41-9175-A3DED02640BA}" presName="composite" presStyleCnt="0"/>
      <dgm:spPr/>
    </dgm:pt>
    <dgm:pt modelId="{2D133771-2FAB-DA47-97F2-85BFE3D6F928}" type="pres">
      <dgm:prSet presAssocID="{982F58EE-9AAD-EE41-9175-A3DED02640BA}" presName="Parent1" presStyleLbl="node1" presStyleIdx="0" presStyleCnt="6" custScaleX="206951" custScaleY="93434" custLinFactNeighborX="51957" custLinFactNeighborY="-3849">
        <dgm:presLayoutVars>
          <dgm:chMax val="1"/>
          <dgm:chPref val="1"/>
          <dgm:bulletEnabled val="1"/>
        </dgm:presLayoutVars>
      </dgm:prSet>
      <dgm:spPr/>
    </dgm:pt>
    <dgm:pt modelId="{19A12169-F94A-C849-9504-D3168CF2243B}" type="pres">
      <dgm:prSet presAssocID="{982F58EE-9AAD-EE41-9175-A3DED02640BA}" presName="Childtext1" presStyleLbl="revTx" presStyleIdx="0" presStyleCnt="3">
        <dgm:presLayoutVars>
          <dgm:chMax val="0"/>
          <dgm:chPref val="0"/>
          <dgm:bulletEnabled val="1"/>
        </dgm:presLayoutVars>
      </dgm:prSet>
      <dgm:spPr/>
    </dgm:pt>
    <dgm:pt modelId="{111B7455-0683-214E-AF05-0E50E4166F7A}" type="pres">
      <dgm:prSet presAssocID="{982F58EE-9AAD-EE41-9175-A3DED02640BA}" presName="BalanceSpacing" presStyleCnt="0"/>
      <dgm:spPr/>
    </dgm:pt>
    <dgm:pt modelId="{9E882A69-8F41-8B45-9C2A-3082117B9CE0}" type="pres">
      <dgm:prSet presAssocID="{982F58EE-9AAD-EE41-9175-A3DED02640BA}" presName="BalanceSpacing1" presStyleCnt="0"/>
      <dgm:spPr/>
    </dgm:pt>
    <dgm:pt modelId="{9F26DD0E-D51E-9C42-B8D6-7DD479F93CBC}" type="pres">
      <dgm:prSet presAssocID="{D9AA0B56-B1E4-0740-8D43-4FF2AA7DF3AE}" presName="Accent1Text" presStyleLbl="node1" presStyleIdx="1" presStyleCnt="6" custScaleX="216353" custScaleY="93531" custLinFactNeighborX="-39100" custLinFactNeighborY="-7963"/>
      <dgm:spPr/>
    </dgm:pt>
    <dgm:pt modelId="{3FB6FD48-D14C-D949-9E17-161F9C6E3BD6}" type="pres">
      <dgm:prSet presAssocID="{D9AA0B56-B1E4-0740-8D43-4FF2AA7DF3AE}" presName="spaceBetweenRectangles" presStyleCnt="0"/>
      <dgm:spPr/>
    </dgm:pt>
    <dgm:pt modelId="{CFD23D90-38EB-1C40-953C-4E08E65B6457}" type="pres">
      <dgm:prSet presAssocID="{CC390668-7E1F-1445-9CAC-B2CBEE2B40FB}" presName="composite" presStyleCnt="0"/>
      <dgm:spPr/>
    </dgm:pt>
    <dgm:pt modelId="{DB458773-A2AD-2449-941B-E2D6784C8F41}" type="pres">
      <dgm:prSet presAssocID="{CC390668-7E1F-1445-9CAC-B2CBEE2B40FB}" presName="Parent1" presStyleLbl="node1" presStyleIdx="2" presStyleCnt="6" custScaleX="182568" custScaleY="89476" custLinFactNeighborX="-812" custLinFactNeighborY="-9968">
        <dgm:presLayoutVars>
          <dgm:chMax val="1"/>
          <dgm:chPref val="1"/>
          <dgm:bulletEnabled val="1"/>
        </dgm:presLayoutVars>
      </dgm:prSet>
      <dgm:spPr/>
    </dgm:pt>
    <dgm:pt modelId="{F44501A2-9428-5248-A5F7-143DE3F390D5}" type="pres">
      <dgm:prSet presAssocID="{CC390668-7E1F-1445-9CAC-B2CBEE2B40FB}" presName="Childtext1" presStyleLbl="revTx" presStyleIdx="1" presStyleCnt="3" custScaleX="134619" custScaleY="120102" custLinFactNeighborX="-60890" custLinFactNeighborY="-898">
        <dgm:presLayoutVars>
          <dgm:chMax val="0"/>
          <dgm:chPref val="0"/>
          <dgm:bulletEnabled val="1"/>
        </dgm:presLayoutVars>
      </dgm:prSet>
      <dgm:spPr/>
    </dgm:pt>
    <dgm:pt modelId="{F9F503CA-5B4E-3B4A-92F6-C389C235D3FE}" type="pres">
      <dgm:prSet presAssocID="{CC390668-7E1F-1445-9CAC-B2CBEE2B40FB}" presName="BalanceSpacing" presStyleCnt="0"/>
      <dgm:spPr/>
    </dgm:pt>
    <dgm:pt modelId="{B892F2BF-C251-7140-A013-E1038B01294C}" type="pres">
      <dgm:prSet presAssocID="{CC390668-7E1F-1445-9CAC-B2CBEE2B40FB}" presName="BalanceSpacing1" presStyleCnt="0"/>
      <dgm:spPr/>
    </dgm:pt>
    <dgm:pt modelId="{C75B34A7-8C50-624F-BF9A-6ACFDF8A3728}" type="pres">
      <dgm:prSet presAssocID="{1CF7423D-E6F0-7345-A940-52E4AD40DFF6}" presName="Accent1Text" presStyleLbl="node1" presStyleIdx="3" presStyleCnt="6" custScaleX="186012" custScaleY="91369" custLinFactNeighborX="77222" custLinFactNeighborY="-11078"/>
      <dgm:spPr/>
    </dgm:pt>
    <dgm:pt modelId="{C4190437-89C8-754A-B27B-5F89C9C936DE}" type="pres">
      <dgm:prSet presAssocID="{1CF7423D-E6F0-7345-A940-52E4AD40DFF6}" presName="spaceBetweenRectangles" presStyleCnt="0"/>
      <dgm:spPr/>
    </dgm:pt>
    <dgm:pt modelId="{CE488639-2185-C646-8153-E31F01626CEB}" type="pres">
      <dgm:prSet presAssocID="{F9381757-06E3-DC49-9CB2-33C4C9B92838}" presName="composite" presStyleCnt="0"/>
      <dgm:spPr/>
    </dgm:pt>
    <dgm:pt modelId="{8007FAF2-9902-6B43-811F-52DF90031347}" type="pres">
      <dgm:prSet presAssocID="{F9381757-06E3-DC49-9CB2-33C4C9B92838}" presName="Parent1" presStyleLbl="node1" presStyleIdx="4" presStyleCnt="6" custScaleX="188849" custScaleY="83793" custLinFactNeighborX="39201" custLinFactNeighborY="-23656">
        <dgm:presLayoutVars>
          <dgm:chMax val="1"/>
          <dgm:chPref val="1"/>
          <dgm:bulletEnabled val="1"/>
        </dgm:presLayoutVars>
      </dgm:prSet>
      <dgm:spPr/>
    </dgm:pt>
    <dgm:pt modelId="{8B481031-C992-2F4D-A3A0-396329FFDEAC}" type="pres">
      <dgm:prSet presAssocID="{F9381757-06E3-DC49-9CB2-33C4C9B92838}" presName="Childtext1" presStyleLbl="revTx" presStyleIdx="2" presStyleCnt="3" custFlipVert="1" custScaleX="55019" custScaleY="3638">
        <dgm:presLayoutVars>
          <dgm:chMax val="0"/>
          <dgm:chPref val="0"/>
          <dgm:bulletEnabled val="1"/>
        </dgm:presLayoutVars>
      </dgm:prSet>
      <dgm:spPr/>
    </dgm:pt>
    <dgm:pt modelId="{77CD4EF6-913C-7E42-8345-E5A67AE471B1}" type="pres">
      <dgm:prSet presAssocID="{F9381757-06E3-DC49-9CB2-33C4C9B92838}" presName="BalanceSpacing" presStyleCnt="0"/>
      <dgm:spPr/>
    </dgm:pt>
    <dgm:pt modelId="{17A186FB-930C-3D4A-9AC0-030B8A01A255}" type="pres">
      <dgm:prSet presAssocID="{F9381757-06E3-DC49-9CB2-33C4C9B92838}" presName="BalanceSpacing1" presStyleCnt="0"/>
      <dgm:spPr/>
    </dgm:pt>
    <dgm:pt modelId="{F2954578-ACFB-A64E-A4C7-D8F2EB8D5909}" type="pres">
      <dgm:prSet presAssocID="{C0C62182-8A72-7645-AC0F-6C6171663037}" presName="Accent1Text" presStyleLbl="node1" presStyleIdx="5" presStyleCnt="6" custScaleX="174066" custScaleY="83471" custLinFactNeighborX="-33429" custLinFactNeighborY="-23709"/>
      <dgm:spPr/>
    </dgm:pt>
  </dgm:ptLst>
  <dgm:cxnLst>
    <dgm:cxn modelId="{82B57D4B-4C1C-8042-AC6A-09A37BB5A6D2}" type="presOf" srcId="{F9381757-06E3-DC49-9CB2-33C4C9B92838}" destId="{8007FAF2-9902-6B43-811F-52DF90031347}" srcOrd="0" destOrd="0" presId="urn:microsoft.com/office/officeart/2008/layout/AlternatingHexagons"/>
    <dgm:cxn modelId="{3EEC1B4E-F411-D44E-910D-E0CB15D3A3DA}" type="presOf" srcId="{CC390668-7E1F-1445-9CAC-B2CBEE2B40FB}" destId="{DB458773-A2AD-2449-941B-E2D6784C8F41}" srcOrd="0" destOrd="0" presId="urn:microsoft.com/office/officeart/2008/layout/AlternatingHexagons"/>
    <dgm:cxn modelId="{C30B2957-ECE6-594A-8248-C033F2924972}" srcId="{A30863B1-8B89-7049-9F95-1724A0F81D89}" destId="{CC390668-7E1F-1445-9CAC-B2CBEE2B40FB}" srcOrd="1" destOrd="0" parTransId="{884D65C9-2EB5-E64D-B952-3D9A9D148BD6}" sibTransId="{1CF7423D-E6F0-7345-A940-52E4AD40DFF6}"/>
    <dgm:cxn modelId="{675CC25A-AA20-EC4D-BA1F-A45A6B935AE7}" type="presOf" srcId="{EFB2A186-9C82-4A4E-95FF-0798EAA2A6FA}" destId="{F44501A2-9428-5248-A5F7-143DE3F390D5}" srcOrd="0" destOrd="0" presId="urn:microsoft.com/office/officeart/2008/layout/AlternatingHexagons"/>
    <dgm:cxn modelId="{72EC4965-C376-354F-9393-7712F65B90B3}" type="presOf" srcId="{C0C62182-8A72-7645-AC0F-6C6171663037}" destId="{F2954578-ACFB-A64E-A4C7-D8F2EB8D5909}" srcOrd="0" destOrd="0" presId="urn:microsoft.com/office/officeart/2008/layout/AlternatingHexagons"/>
    <dgm:cxn modelId="{B8195D84-990B-E649-8B11-32C0FC796D90}" srcId="{A30863B1-8B89-7049-9F95-1724A0F81D89}" destId="{F9381757-06E3-DC49-9CB2-33C4C9B92838}" srcOrd="2" destOrd="0" parTransId="{BDCB3E51-6F7B-D343-9AFC-B24B98052345}" sibTransId="{C0C62182-8A72-7645-AC0F-6C6171663037}"/>
    <dgm:cxn modelId="{F2ACE185-8F7F-714A-9FE0-7CC78CD859EC}" type="presOf" srcId="{D9AA0B56-B1E4-0740-8D43-4FF2AA7DF3AE}" destId="{9F26DD0E-D51E-9C42-B8D6-7DD479F93CBC}" srcOrd="0" destOrd="0" presId="urn:microsoft.com/office/officeart/2008/layout/AlternatingHexagons"/>
    <dgm:cxn modelId="{D3E15A86-EE41-4841-AF9B-3292FB23DA37}" srcId="{CC390668-7E1F-1445-9CAC-B2CBEE2B40FB}" destId="{EFB2A186-9C82-4A4E-95FF-0798EAA2A6FA}" srcOrd="0" destOrd="0" parTransId="{805C83FE-CE4D-1748-8E89-6F59CC542AD5}" sibTransId="{26A82888-EC17-6C44-A83F-068886AB52DB}"/>
    <dgm:cxn modelId="{AA977F8F-B449-2D43-9217-2DC015BDD909}" type="presOf" srcId="{982F58EE-9AAD-EE41-9175-A3DED02640BA}" destId="{2D133771-2FAB-DA47-97F2-85BFE3D6F928}" srcOrd="0" destOrd="0" presId="urn:microsoft.com/office/officeart/2008/layout/AlternatingHexagons"/>
    <dgm:cxn modelId="{E6CA14AD-065F-AB42-BF24-2987347521C5}" type="presOf" srcId="{A30863B1-8B89-7049-9F95-1724A0F81D89}" destId="{2D84B939-08D9-2A4D-B0CC-2CD5DB6F7A23}" srcOrd="0" destOrd="0" presId="urn:microsoft.com/office/officeart/2008/layout/AlternatingHexagons"/>
    <dgm:cxn modelId="{BE97B3B0-F5C7-2D48-BA3A-868F5AC92F75}" srcId="{A30863B1-8B89-7049-9F95-1724A0F81D89}" destId="{982F58EE-9AAD-EE41-9175-A3DED02640BA}" srcOrd="0" destOrd="0" parTransId="{FBAFCF2C-B18A-114A-88AB-DF8B9B55072E}" sibTransId="{D9AA0B56-B1E4-0740-8D43-4FF2AA7DF3AE}"/>
    <dgm:cxn modelId="{0DBF90CE-F66A-AB42-95CE-2FE2A0294A89}" type="presOf" srcId="{1CF7423D-E6F0-7345-A940-52E4AD40DFF6}" destId="{C75B34A7-8C50-624F-BF9A-6ACFDF8A3728}" srcOrd="0" destOrd="0" presId="urn:microsoft.com/office/officeart/2008/layout/AlternatingHexagons"/>
    <dgm:cxn modelId="{DAF3B6F9-9999-5244-88ED-E8F6EEB0C12F}" type="presParOf" srcId="{2D84B939-08D9-2A4D-B0CC-2CD5DB6F7A23}" destId="{743ED311-1DFB-A24C-99E1-A006D7864C9D}" srcOrd="0" destOrd="0" presId="urn:microsoft.com/office/officeart/2008/layout/AlternatingHexagons"/>
    <dgm:cxn modelId="{72C2A8CF-7248-0A4F-9F41-39187B17ABF2}" type="presParOf" srcId="{743ED311-1DFB-A24C-99E1-A006D7864C9D}" destId="{2D133771-2FAB-DA47-97F2-85BFE3D6F928}" srcOrd="0" destOrd="0" presId="urn:microsoft.com/office/officeart/2008/layout/AlternatingHexagons"/>
    <dgm:cxn modelId="{A68A18CF-301A-3341-83AA-41CFB7029FD2}" type="presParOf" srcId="{743ED311-1DFB-A24C-99E1-A006D7864C9D}" destId="{19A12169-F94A-C849-9504-D3168CF2243B}" srcOrd="1" destOrd="0" presId="urn:microsoft.com/office/officeart/2008/layout/AlternatingHexagons"/>
    <dgm:cxn modelId="{3E82BDFD-C863-384E-8674-6A534B899D09}" type="presParOf" srcId="{743ED311-1DFB-A24C-99E1-A006D7864C9D}" destId="{111B7455-0683-214E-AF05-0E50E4166F7A}" srcOrd="2" destOrd="0" presId="urn:microsoft.com/office/officeart/2008/layout/AlternatingHexagons"/>
    <dgm:cxn modelId="{42B1EEFB-182B-C44E-9454-6711FBF9B93A}" type="presParOf" srcId="{743ED311-1DFB-A24C-99E1-A006D7864C9D}" destId="{9E882A69-8F41-8B45-9C2A-3082117B9CE0}" srcOrd="3" destOrd="0" presId="urn:microsoft.com/office/officeart/2008/layout/AlternatingHexagons"/>
    <dgm:cxn modelId="{17769554-A384-BA47-BAA0-CC4549A07AE2}" type="presParOf" srcId="{743ED311-1DFB-A24C-99E1-A006D7864C9D}" destId="{9F26DD0E-D51E-9C42-B8D6-7DD479F93CBC}" srcOrd="4" destOrd="0" presId="urn:microsoft.com/office/officeart/2008/layout/AlternatingHexagons"/>
    <dgm:cxn modelId="{1C5F5AF3-4188-AC48-824B-C0D34D2725DD}" type="presParOf" srcId="{2D84B939-08D9-2A4D-B0CC-2CD5DB6F7A23}" destId="{3FB6FD48-D14C-D949-9E17-161F9C6E3BD6}" srcOrd="1" destOrd="0" presId="urn:microsoft.com/office/officeart/2008/layout/AlternatingHexagons"/>
    <dgm:cxn modelId="{F4F43D18-3B89-0C46-A544-16A4D74A3B5F}" type="presParOf" srcId="{2D84B939-08D9-2A4D-B0CC-2CD5DB6F7A23}" destId="{CFD23D90-38EB-1C40-953C-4E08E65B6457}" srcOrd="2" destOrd="0" presId="urn:microsoft.com/office/officeart/2008/layout/AlternatingHexagons"/>
    <dgm:cxn modelId="{F6C7056C-91C9-0A47-B8E9-3359070C66B1}" type="presParOf" srcId="{CFD23D90-38EB-1C40-953C-4E08E65B6457}" destId="{DB458773-A2AD-2449-941B-E2D6784C8F41}" srcOrd="0" destOrd="0" presId="urn:microsoft.com/office/officeart/2008/layout/AlternatingHexagons"/>
    <dgm:cxn modelId="{C204B64F-F687-2642-9571-C584CB7A3C4F}" type="presParOf" srcId="{CFD23D90-38EB-1C40-953C-4E08E65B6457}" destId="{F44501A2-9428-5248-A5F7-143DE3F390D5}" srcOrd="1" destOrd="0" presId="urn:microsoft.com/office/officeart/2008/layout/AlternatingHexagons"/>
    <dgm:cxn modelId="{2377A8E2-67C1-4245-973E-C2264365AF86}" type="presParOf" srcId="{CFD23D90-38EB-1C40-953C-4E08E65B6457}" destId="{F9F503CA-5B4E-3B4A-92F6-C389C235D3FE}" srcOrd="2" destOrd="0" presId="urn:microsoft.com/office/officeart/2008/layout/AlternatingHexagons"/>
    <dgm:cxn modelId="{69EC19E4-DFF9-314A-A254-9887DAD27182}" type="presParOf" srcId="{CFD23D90-38EB-1C40-953C-4E08E65B6457}" destId="{B892F2BF-C251-7140-A013-E1038B01294C}" srcOrd="3" destOrd="0" presId="urn:microsoft.com/office/officeart/2008/layout/AlternatingHexagons"/>
    <dgm:cxn modelId="{FADD3634-98F8-1A4C-8081-8AC19B244D17}" type="presParOf" srcId="{CFD23D90-38EB-1C40-953C-4E08E65B6457}" destId="{C75B34A7-8C50-624F-BF9A-6ACFDF8A3728}" srcOrd="4" destOrd="0" presId="urn:microsoft.com/office/officeart/2008/layout/AlternatingHexagons"/>
    <dgm:cxn modelId="{A90F368A-C6AF-A846-9516-14571A3280AF}" type="presParOf" srcId="{2D84B939-08D9-2A4D-B0CC-2CD5DB6F7A23}" destId="{C4190437-89C8-754A-B27B-5F89C9C936DE}" srcOrd="3" destOrd="0" presId="urn:microsoft.com/office/officeart/2008/layout/AlternatingHexagons"/>
    <dgm:cxn modelId="{63A57355-FF6E-A845-8451-B0BF74219E07}" type="presParOf" srcId="{2D84B939-08D9-2A4D-B0CC-2CD5DB6F7A23}" destId="{CE488639-2185-C646-8153-E31F01626CEB}" srcOrd="4" destOrd="0" presId="urn:microsoft.com/office/officeart/2008/layout/AlternatingHexagons"/>
    <dgm:cxn modelId="{6ECE492C-5EB7-7046-A9D3-B6CDCB0BA37C}" type="presParOf" srcId="{CE488639-2185-C646-8153-E31F01626CEB}" destId="{8007FAF2-9902-6B43-811F-52DF90031347}" srcOrd="0" destOrd="0" presId="urn:microsoft.com/office/officeart/2008/layout/AlternatingHexagons"/>
    <dgm:cxn modelId="{35E573EB-12E7-AB48-8C1A-70A822749F63}" type="presParOf" srcId="{CE488639-2185-C646-8153-E31F01626CEB}" destId="{8B481031-C992-2F4D-A3A0-396329FFDEAC}" srcOrd="1" destOrd="0" presId="urn:microsoft.com/office/officeart/2008/layout/AlternatingHexagons"/>
    <dgm:cxn modelId="{DDBB6435-AFE9-8841-A21B-285BF62D2458}" type="presParOf" srcId="{CE488639-2185-C646-8153-E31F01626CEB}" destId="{77CD4EF6-913C-7E42-8345-E5A67AE471B1}" srcOrd="2" destOrd="0" presId="urn:microsoft.com/office/officeart/2008/layout/AlternatingHexagons"/>
    <dgm:cxn modelId="{AB808DFF-75DF-4249-AC10-0E497E39E6D1}" type="presParOf" srcId="{CE488639-2185-C646-8153-E31F01626CEB}" destId="{17A186FB-930C-3D4A-9AC0-030B8A01A255}" srcOrd="3" destOrd="0" presId="urn:microsoft.com/office/officeart/2008/layout/AlternatingHexagons"/>
    <dgm:cxn modelId="{E2113922-D35A-C94D-AA9E-7F5B513753D3}" type="presParOf" srcId="{CE488639-2185-C646-8153-E31F01626CEB}" destId="{F2954578-ACFB-A64E-A4C7-D8F2EB8D590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33771-2FAB-DA47-97F2-85BFE3D6F928}">
      <dsp:nvSpPr>
        <dsp:cNvPr id="0" name=""/>
        <dsp:cNvSpPr/>
      </dsp:nvSpPr>
      <dsp:spPr>
        <a:xfrm rot="5400000">
          <a:off x="6197892" y="-983571"/>
          <a:ext cx="2122052" cy="4089195"/>
        </a:xfrm>
        <a:prstGeom prst="hexagon">
          <a:avLst>
            <a:gd name="adj" fmla="val 2500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Promoting social equality</a:t>
          </a:r>
        </a:p>
      </dsp:txBody>
      <dsp:txXfrm rot="-5400000">
        <a:off x="5895853" y="353675"/>
        <a:ext cx="2726130" cy="1414702"/>
      </dsp:txXfrm>
    </dsp:sp>
    <dsp:sp modelId="{19A12169-F94A-C849-9504-D3168CF2243B}">
      <dsp:nvSpPr>
        <dsp:cNvPr id="0" name=""/>
        <dsp:cNvSpPr/>
      </dsp:nvSpPr>
      <dsp:spPr>
        <a:xfrm>
          <a:off x="7280209" y="455705"/>
          <a:ext cx="2534634" cy="1362706"/>
        </a:xfrm>
        <a:prstGeom prst="rect">
          <a:avLst/>
        </a:prstGeom>
        <a:noFill/>
        <a:ln>
          <a:noFill/>
        </a:ln>
        <a:effectLst/>
      </dsp:spPr>
      <dsp:style>
        <a:lnRef idx="0">
          <a:scrgbClr r="0" g="0" b="0"/>
        </a:lnRef>
        <a:fillRef idx="0">
          <a:scrgbClr r="0" g="0" b="0"/>
        </a:fillRef>
        <a:effectRef idx="0">
          <a:scrgbClr r="0" g="0" b="0"/>
        </a:effectRef>
        <a:fontRef idx="minor"/>
      </dsp:style>
    </dsp:sp>
    <dsp:sp modelId="{9F26DD0E-D51E-9C42-B8D6-7DD479F93CBC}">
      <dsp:nvSpPr>
        <dsp:cNvPr id="0" name=""/>
        <dsp:cNvSpPr/>
      </dsp:nvSpPr>
      <dsp:spPr>
        <a:xfrm rot="5400000">
          <a:off x="2263574" y="-1075358"/>
          <a:ext cx="2124255" cy="4274972"/>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Acknowledgement of cultural differences</a:t>
          </a:r>
        </a:p>
      </dsp:txBody>
      <dsp:txXfrm rot="-5400000">
        <a:off x="1900711" y="354043"/>
        <a:ext cx="2849982" cy="1416170"/>
      </dsp:txXfrm>
    </dsp:sp>
    <dsp:sp modelId="{DB458773-A2AD-2449-941B-E2D6784C8F41}">
      <dsp:nvSpPr>
        <dsp:cNvPr id="0" name=""/>
        <dsp:cNvSpPr/>
      </dsp:nvSpPr>
      <dsp:spPr>
        <a:xfrm rot="5400000">
          <a:off x="4341366" y="961279"/>
          <a:ext cx="2032159" cy="3607406"/>
        </a:xfrm>
        <a:prstGeom prst="hexagon">
          <a:avLst>
            <a:gd name="adj" fmla="val 2500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Convergency of policy</a:t>
          </a:r>
        </a:p>
      </dsp:txBody>
      <dsp:txXfrm rot="-5400000">
        <a:off x="4154977" y="2087595"/>
        <a:ext cx="2404938" cy="1354773"/>
      </dsp:txXfrm>
    </dsp:sp>
    <dsp:sp modelId="{F44501A2-9428-5248-A5F7-143DE3F390D5}">
      <dsp:nvSpPr>
        <dsp:cNvPr id="0" name=""/>
        <dsp:cNvSpPr/>
      </dsp:nvSpPr>
      <dsp:spPr>
        <a:xfrm>
          <a:off x="0" y="2160817"/>
          <a:ext cx="3302031" cy="1636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en-US" sz="2800" b="1" kern="1200" dirty="0"/>
            <a:t>MULTICULTURALISM</a:t>
          </a:r>
        </a:p>
      </dsp:txBody>
      <dsp:txXfrm>
        <a:off x="0" y="2160817"/>
        <a:ext cx="3302031" cy="1636637"/>
      </dsp:txXfrm>
    </dsp:sp>
    <dsp:sp modelId="{C75B34A7-8C50-624F-BF9A-6ACFDF8A3728}">
      <dsp:nvSpPr>
        <dsp:cNvPr id="0" name=""/>
        <dsp:cNvSpPr/>
      </dsp:nvSpPr>
      <dsp:spPr>
        <a:xfrm rot="5400000">
          <a:off x="7995761" y="902043"/>
          <a:ext cx="2075152" cy="3675456"/>
        </a:xfrm>
        <a:prstGeom prst="hexagon">
          <a:avLst>
            <a:gd name="adj" fmla="val 2500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Counteracting racist hegemony</a:t>
          </a:r>
        </a:p>
      </dsp:txBody>
      <dsp:txXfrm rot="-5400000">
        <a:off x="7808185" y="2048054"/>
        <a:ext cx="2450304" cy="1383434"/>
      </dsp:txXfrm>
    </dsp:sp>
    <dsp:sp modelId="{8007FAF2-9902-6B43-811F-52DF90031347}">
      <dsp:nvSpPr>
        <dsp:cNvPr id="0" name=""/>
        <dsp:cNvSpPr/>
      </dsp:nvSpPr>
      <dsp:spPr>
        <a:xfrm rot="5400000">
          <a:off x="6055325" y="2516122"/>
          <a:ext cx="1903087" cy="3731513"/>
        </a:xfrm>
        <a:prstGeom prst="hexagon">
          <a:avLst>
            <a:gd name="adj" fmla="val 2500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Policy for embracing diverse races</a:t>
          </a:r>
        </a:p>
      </dsp:txBody>
      <dsp:txXfrm rot="-5400000">
        <a:off x="5763031" y="3747516"/>
        <a:ext cx="2487675" cy="1268725"/>
      </dsp:txXfrm>
    </dsp:sp>
    <dsp:sp modelId="{8B481031-C992-2F4D-A3A0-396329FFDEAC}">
      <dsp:nvSpPr>
        <dsp:cNvPr id="0" name=""/>
        <dsp:cNvSpPr/>
      </dsp:nvSpPr>
      <dsp:spPr>
        <a:xfrm flipV="1">
          <a:off x="7850261" y="4894361"/>
          <a:ext cx="1394530" cy="49575"/>
        </a:xfrm>
        <a:prstGeom prst="rect">
          <a:avLst/>
        </a:prstGeom>
        <a:noFill/>
        <a:ln>
          <a:noFill/>
        </a:ln>
        <a:effectLst/>
      </dsp:spPr>
      <dsp:style>
        <a:lnRef idx="0">
          <a:scrgbClr r="0" g="0" b="0"/>
        </a:lnRef>
        <a:fillRef idx="0">
          <a:scrgbClr r="0" g="0" b="0"/>
        </a:fillRef>
        <a:effectRef idx="0">
          <a:scrgbClr r="0" g="0" b="0"/>
        </a:effectRef>
        <a:fontRef idx="minor"/>
      </dsp:style>
    </dsp:sp>
    <dsp:sp modelId="{F2954578-ACFB-A64E-A4C7-D8F2EB8D5909}">
      <dsp:nvSpPr>
        <dsp:cNvPr id="0" name=""/>
        <dsp:cNvSpPr/>
      </dsp:nvSpPr>
      <dsp:spPr>
        <a:xfrm rot="5400000">
          <a:off x="2489869" y="2660968"/>
          <a:ext cx="1895774" cy="3439413"/>
        </a:xfrm>
        <a:prstGeom prst="hexagon">
          <a:avLst>
            <a:gd name="adj" fmla="val 2500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Active support for cultural diversity</a:t>
          </a:r>
        </a:p>
      </dsp:txBody>
      <dsp:txXfrm rot="-5400000">
        <a:off x="2291285" y="3748750"/>
        <a:ext cx="2292942" cy="126385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674D72-EDBD-F64C-B838-ED640D5B9C1C}" type="datetimeFigureOut">
              <a:rPr lang="en-US" smtClean="0"/>
              <a:t>7/22/22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6F685D-CDDF-6D47-A669-3307EDCA28D0}" type="slidenum">
              <a:rPr lang="en-US" smtClean="0"/>
              <a:t>‹#›</a:t>
            </a:fld>
            <a:endParaRPr lang="en-US"/>
          </a:p>
        </p:txBody>
      </p:sp>
    </p:spTree>
    <p:extLst>
      <p:ext uri="{BB962C8B-B14F-4D97-AF65-F5344CB8AC3E}">
        <p14:creationId xmlns:p14="http://schemas.microsoft.com/office/powerpoint/2010/main" val="3659308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F685D-CDDF-6D47-A669-3307EDCA28D0}" type="slidenum">
              <a:rPr lang="en-US" smtClean="0"/>
              <a:t>16</a:t>
            </a:fld>
            <a:endParaRPr lang="en-US"/>
          </a:p>
        </p:txBody>
      </p:sp>
    </p:spTree>
    <p:extLst>
      <p:ext uri="{BB962C8B-B14F-4D97-AF65-F5344CB8AC3E}">
        <p14:creationId xmlns:p14="http://schemas.microsoft.com/office/powerpoint/2010/main" val="394634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CCBB3-C9C4-8443-834A-FBC4EAA228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DA26AA-8E1B-BC47-B60B-7C86BF0112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30DFB4-78B1-B441-AFD5-B7F509004F34}"/>
              </a:ext>
            </a:extLst>
          </p:cNvPr>
          <p:cNvSpPr>
            <a:spLocks noGrp="1"/>
          </p:cNvSpPr>
          <p:nvPr>
            <p:ph type="dt" sz="half" idx="10"/>
          </p:nvPr>
        </p:nvSpPr>
        <p:spPr/>
        <p:txBody>
          <a:bodyPr/>
          <a:lstStyle/>
          <a:p>
            <a:fld id="{DC5B4521-1C45-B54F-B78C-7CE5FD503491}" type="datetimeFigureOut">
              <a:rPr lang="en-US" smtClean="0"/>
              <a:t>7/21/22</a:t>
            </a:fld>
            <a:endParaRPr lang="en-US"/>
          </a:p>
        </p:txBody>
      </p:sp>
      <p:sp>
        <p:nvSpPr>
          <p:cNvPr id="5" name="Footer Placeholder 4">
            <a:extLst>
              <a:ext uri="{FF2B5EF4-FFF2-40B4-BE49-F238E27FC236}">
                <a16:creationId xmlns:a16="http://schemas.microsoft.com/office/drawing/2014/main" id="{DD770FE8-5E0E-764C-A910-0AEAE8E68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79C8A-A64F-FC4F-963D-047BD88DF23D}"/>
              </a:ext>
            </a:extLst>
          </p:cNvPr>
          <p:cNvSpPr>
            <a:spLocks noGrp="1"/>
          </p:cNvSpPr>
          <p:nvPr>
            <p:ph type="sldNum" sz="quarter" idx="12"/>
          </p:nvPr>
        </p:nvSpPr>
        <p:spPr/>
        <p:txBody>
          <a:bodyPr/>
          <a:lstStyle/>
          <a:p>
            <a:fld id="{2CCB81DB-3D95-7840-A6FC-279D4B49EA43}" type="slidenum">
              <a:rPr lang="en-US" smtClean="0"/>
              <a:t>‹#›</a:t>
            </a:fld>
            <a:endParaRPr lang="en-US"/>
          </a:p>
        </p:txBody>
      </p:sp>
    </p:spTree>
    <p:extLst>
      <p:ext uri="{BB962C8B-B14F-4D97-AF65-F5344CB8AC3E}">
        <p14:creationId xmlns:p14="http://schemas.microsoft.com/office/powerpoint/2010/main" val="39528695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EA4ED-C3C7-114C-B409-401D628F22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7A0276-4A1E-D142-9921-7185F1FC36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3C051-16E6-B04A-9F7F-1DC8F111CCCA}"/>
              </a:ext>
            </a:extLst>
          </p:cNvPr>
          <p:cNvSpPr>
            <a:spLocks noGrp="1"/>
          </p:cNvSpPr>
          <p:nvPr>
            <p:ph type="dt" sz="half" idx="10"/>
          </p:nvPr>
        </p:nvSpPr>
        <p:spPr/>
        <p:txBody>
          <a:bodyPr/>
          <a:lstStyle/>
          <a:p>
            <a:fld id="{DC5B4521-1C45-B54F-B78C-7CE5FD503491}" type="datetimeFigureOut">
              <a:rPr lang="en-US" smtClean="0"/>
              <a:t>7/21/22</a:t>
            </a:fld>
            <a:endParaRPr lang="en-US"/>
          </a:p>
        </p:txBody>
      </p:sp>
      <p:sp>
        <p:nvSpPr>
          <p:cNvPr id="5" name="Footer Placeholder 4">
            <a:extLst>
              <a:ext uri="{FF2B5EF4-FFF2-40B4-BE49-F238E27FC236}">
                <a16:creationId xmlns:a16="http://schemas.microsoft.com/office/drawing/2014/main" id="{A2F48DA8-5FDE-604A-8A47-5627BE82E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250B20-3C1A-1248-9D45-9A75D5D50AB0}"/>
              </a:ext>
            </a:extLst>
          </p:cNvPr>
          <p:cNvSpPr>
            <a:spLocks noGrp="1"/>
          </p:cNvSpPr>
          <p:nvPr>
            <p:ph type="sldNum" sz="quarter" idx="12"/>
          </p:nvPr>
        </p:nvSpPr>
        <p:spPr/>
        <p:txBody>
          <a:bodyPr/>
          <a:lstStyle/>
          <a:p>
            <a:fld id="{2CCB81DB-3D95-7840-A6FC-279D4B49EA43}" type="slidenum">
              <a:rPr lang="en-US" smtClean="0"/>
              <a:t>‹#›</a:t>
            </a:fld>
            <a:endParaRPr lang="en-US"/>
          </a:p>
        </p:txBody>
      </p:sp>
    </p:spTree>
    <p:extLst>
      <p:ext uri="{BB962C8B-B14F-4D97-AF65-F5344CB8AC3E}">
        <p14:creationId xmlns:p14="http://schemas.microsoft.com/office/powerpoint/2010/main" val="194316434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983C56-1901-1044-8C3E-B6BF46C3E5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6BF29A-2655-1B44-BC5B-6423E6261B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A9175-007A-FC49-8C4C-634A6B07683A}"/>
              </a:ext>
            </a:extLst>
          </p:cNvPr>
          <p:cNvSpPr>
            <a:spLocks noGrp="1"/>
          </p:cNvSpPr>
          <p:nvPr>
            <p:ph type="dt" sz="half" idx="10"/>
          </p:nvPr>
        </p:nvSpPr>
        <p:spPr/>
        <p:txBody>
          <a:bodyPr/>
          <a:lstStyle/>
          <a:p>
            <a:fld id="{DC5B4521-1C45-B54F-B78C-7CE5FD503491}" type="datetimeFigureOut">
              <a:rPr lang="en-US" smtClean="0"/>
              <a:t>7/21/22</a:t>
            </a:fld>
            <a:endParaRPr lang="en-US"/>
          </a:p>
        </p:txBody>
      </p:sp>
      <p:sp>
        <p:nvSpPr>
          <p:cNvPr id="5" name="Footer Placeholder 4">
            <a:extLst>
              <a:ext uri="{FF2B5EF4-FFF2-40B4-BE49-F238E27FC236}">
                <a16:creationId xmlns:a16="http://schemas.microsoft.com/office/drawing/2014/main" id="{ED8C13A1-9E51-2E46-BECA-28DB02B6E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4261-2022-7744-84C1-2FBD06EB03D2}"/>
              </a:ext>
            </a:extLst>
          </p:cNvPr>
          <p:cNvSpPr>
            <a:spLocks noGrp="1"/>
          </p:cNvSpPr>
          <p:nvPr>
            <p:ph type="sldNum" sz="quarter" idx="12"/>
          </p:nvPr>
        </p:nvSpPr>
        <p:spPr/>
        <p:txBody>
          <a:bodyPr/>
          <a:lstStyle/>
          <a:p>
            <a:fld id="{2CCB81DB-3D95-7840-A6FC-279D4B49EA43}" type="slidenum">
              <a:rPr lang="en-US" smtClean="0"/>
              <a:t>‹#›</a:t>
            </a:fld>
            <a:endParaRPr lang="en-US"/>
          </a:p>
        </p:txBody>
      </p:sp>
    </p:spTree>
    <p:extLst>
      <p:ext uri="{BB962C8B-B14F-4D97-AF65-F5344CB8AC3E}">
        <p14:creationId xmlns:p14="http://schemas.microsoft.com/office/powerpoint/2010/main" val="25427097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5D9B6-6C06-1746-A5D7-CCAFBD934D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FE777-89F7-164E-B6A0-EA5DA09647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79E93-AB3B-4943-851A-E0CABF34BBDF}"/>
              </a:ext>
            </a:extLst>
          </p:cNvPr>
          <p:cNvSpPr>
            <a:spLocks noGrp="1"/>
          </p:cNvSpPr>
          <p:nvPr>
            <p:ph type="dt" sz="half" idx="10"/>
          </p:nvPr>
        </p:nvSpPr>
        <p:spPr/>
        <p:txBody>
          <a:bodyPr/>
          <a:lstStyle/>
          <a:p>
            <a:fld id="{DC5B4521-1C45-B54F-B78C-7CE5FD503491}" type="datetimeFigureOut">
              <a:rPr lang="en-US" smtClean="0"/>
              <a:t>7/21/22</a:t>
            </a:fld>
            <a:endParaRPr lang="en-US"/>
          </a:p>
        </p:txBody>
      </p:sp>
      <p:sp>
        <p:nvSpPr>
          <p:cNvPr id="5" name="Footer Placeholder 4">
            <a:extLst>
              <a:ext uri="{FF2B5EF4-FFF2-40B4-BE49-F238E27FC236}">
                <a16:creationId xmlns:a16="http://schemas.microsoft.com/office/drawing/2014/main" id="{99F404BF-723D-FF4B-89BC-35AFE153BC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65199-3A5A-3E4C-BC57-BC85A2AC577C}"/>
              </a:ext>
            </a:extLst>
          </p:cNvPr>
          <p:cNvSpPr>
            <a:spLocks noGrp="1"/>
          </p:cNvSpPr>
          <p:nvPr>
            <p:ph type="sldNum" sz="quarter" idx="12"/>
          </p:nvPr>
        </p:nvSpPr>
        <p:spPr/>
        <p:txBody>
          <a:bodyPr/>
          <a:lstStyle/>
          <a:p>
            <a:fld id="{2CCB81DB-3D95-7840-A6FC-279D4B49EA43}" type="slidenum">
              <a:rPr lang="en-US" smtClean="0"/>
              <a:t>‹#›</a:t>
            </a:fld>
            <a:endParaRPr lang="en-US"/>
          </a:p>
        </p:txBody>
      </p:sp>
    </p:spTree>
    <p:extLst>
      <p:ext uri="{BB962C8B-B14F-4D97-AF65-F5344CB8AC3E}">
        <p14:creationId xmlns:p14="http://schemas.microsoft.com/office/powerpoint/2010/main" val="315344358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464B1-96D2-264A-83A6-458B9AC05C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3BCBBD-1A04-5A45-B74A-AC5915AB7C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B640E1-AF92-4444-827E-A7F27D175C75}"/>
              </a:ext>
            </a:extLst>
          </p:cNvPr>
          <p:cNvSpPr>
            <a:spLocks noGrp="1"/>
          </p:cNvSpPr>
          <p:nvPr>
            <p:ph type="dt" sz="half" idx="10"/>
          </p:nvPr>
        </p:nvSpPr>
        <p:spPr/>
        <p:txBody>
          <a:bodyPr/>
          <a:lstStyle/>
          <a:p>
            <a:fld id="{DC5B4521-1C45-B54F-B78C-7CE5FD503491}" type="datetimeFigureOut">
              <a:rPr lang="en-US" smtClean="0"/>
              <a:t>7/21/22</a:t>
            </a:fld>
            <a:endParaRPr lang="en-US"/>
          </a:p>
        </p:txBody>
      </p:sp>
      <p:sp>
        <p:nvSpPr>
          <p:cNvPr id="5" name="Footer Placeholder 4">
            <a:extLst>
              <a:ext uri="{FF2B5EF4-FFF2-40B4-BE49-F238E27FC236}">
                <a16:creationId xmlns:a16="http://schemas.microsoft.com/office/drawing/2014/main" id="{5A2A6775-6B6F-6442-8DD6-E8EEF6626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4BB38-0DCD-5847-BE47-213922EB1D19}"/>
              </a:ext>
            </a:extLst>
          </p:cNvPr>
          <p:cNvSpPr>
            <a:spLocks noGrp="1"/>
          </p:cNvSpPr>
          <p:nvPr>
            <p:ph type="sldNum" sz="quarter" idx="12"/>
          </p:nvPr>
        </p:nvSpPr>
        <p:spPr/>
        <p:txBody>
          <a:bodyPr/>
          <a:lstStyle/>
          <a:p>
            <a:fld id="{2CCB81DB-3D95-7840-A6FC-279D4B49EA43}" type="slidenum">
              <a:rPr lang="en-US" smtClean="0"/>
              <a:t>‹#›</a:t>
            </a:fld>
            <a:endParaRPr lang="en-US"/>
          </a:p>
        </p:txBody>
      </p:sp>
    </p:spTree>
    <p:extLst>
      <p:ext uri="{BB962C8B-B14F-4D97-AF65-F5344CB8AC3E}">
        <p14:creationId xmlns:p14="http://schemas.microsoft.com/office/powerpoint/2010/main" val="30536200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EED8D-E797-6F46-B144-FD21067027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BAA577-3372-1948-A949-456467060A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75097F-4CCD-7245-A6F2-A2595AC267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C77F2B-ABCE-4849-9927-B5C32A7AEB1A}"/>
              </a:ext>
            </a:extLst>
          </p:cNvPr>
          <p:cNvSpPr>
            <a:spLocks noGrp="1"/>
          </p:cNvSpPr>
          <p:nvPr>
            <p:ph type="dt" sz="half" idx="10"/>
          </p:nvPr>
        </p:nvSpPr>
        <p:spPr/>
        <p:txBody>
          <a:bodyPr/>
          <a:lstStyle/>
          <a:p>
            <a:fld id="{DC5B4521-1C45-B54F-B78C-7CE5FD503491}" type="datetimeFigureOut">
              <a:rPr lang="en-US" smtClean="0"/>
              <a:t>7/21/22</a:t>
            </a:fld>
            <a:endParaRPr lang="en-US"/>
          </a:p>
        </p:txBody>
      </p:sp>
      <p:sp>
        <p:nvSpPr>
          <p:cNvPr id="6" name="Footer Placeholder 5">
            <a:extLst>
              <a:ext uri="{FF2B5EF4-FFF2-40B4-BE49-F238E27FC236}">
                <a16:creationId xmlns:a16="http://schemas.microsoft.com/office/drawing/2014/main" id="{9C63F1D9-7DFD-8B49-AA82-34B8B0168F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09827E-64F8-9741-9D25-DACD48886D95}"/>
              </a:ext>
            </a:extLst>
          </p:cNvPr>
          <p:cNvSpPr>
            <a:spLocks noGrp="1"/>
          </p:cNvSpPr>
          <p:nvPr>
            <p:ph type="sldNum" sz="quarter" idx="12"/>
          </p:nvPr>
        </p:nvSpPr>
        <p:spPr/>
        <p:txBody>
          <a:bodyPr/>
          <a:lstStyle/>
          <a:p>
            <a:fld id="{2CCB81DB-3D95-7840-A6FC-279D4B49EA43}" type="slidenum">
              <a:rPr lang="en-US" smtClean="0"/>
              <a:t>‹#›</a:t>
            </a:fld>
            <a:endParaRPr lang="en-US"/>
          </a:p>
        </p:txBody>
      </p:sp>
    </p:spTree>
    <p:extLst>
      <p:ext uri="{BB962C8B-B14F-4D97-AF65-F5344CB8AC3E}">
        <p14:creationId xmlns:p14="http://schemas.microsoft.com/office/powerpoint/2010/main" val="35093312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5E71-CB51-5449-9048-8E69CDD4C3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7A60B9-9058-744F-A1DD-A1EBD5A2DC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F69762-DD89-7B44-B7A4-0C5D5E91BE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53D63-B3F6-A246-A1A7-66EF3518B2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189EC9-BE67-A241-820E-1E22709AE4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CD009E-B027-1E47-880E-96EF5FC6F8AF}"/>
              </a:ext>
            </a:extLst>
          </p:cNvPr>
          <p:cNvSpPr>
            <a:spLocks noGrp="1"/>
          </p:cNvSpPr>
          <p:nvPr>
            <p:ph type="dt" sz="half" idx="10"/>
          </p:nvPr>
        </p:nvSpPr>
        <p:spPr/>
        <p:txBody>
          <a:bodyPr/>
          <a:lstStyle/>
          <a:p>
            <a:fld id="{DC5B4521-1C45-B54F-B78C-7CE5FD503491}" type="datetimeFigureOut">
              <a:rPr lang="en-US" smtClean="0"/>
              <a:t>7/21/22</a:t>
            </a:fld>
            <a:endParaRPr lang="en-US"/>
          </a:p>
        </p:txBody>
      </p:sp>
      <p:sp>
        <p:nvSpPr>
          <p:cNvPr id="8" name="Footer Placeholder 7">
            <a:extLst>
              <a:ext uri="{FF2B5EF4-FFF2-40B4-BE49-F238E27FC236}">
                <a16:creationId xmlns:a16="http://schemas.microsoft.com/office/drawing/2014/main" id="{48DB7432-8E11-864B-9CD6-F7B4687647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83DCA6-5732-854B-9C8D-F3B768A5F46F}"/>
              </a:ext>
            </a:extLst>
          </p:cNvPr>
          <p:cNvSpPr>
            <a:spLocks noGrp="1"/>
          </p:cNvSpPr>
          <p:nvPr>
            <p:ph type="sldNum" sz="quarter" idx="12"/>
          </p:nvPr>
        </p:nvSpPr>
        <p:spPr/>
        <p:txBody>
          <a:bodyPr/>
          <a:lstStyle/>
          <a:p>
            <a:fld id="{2CCB81DB-3D95-7840-A6FC-279D4B49EA43}" type="slidenum">
              <a:rPr lang="en-US" smtClean="0"/>
              <a:t>‹#›</a:t>
            </a:fld>
            <a:endParaRPr lang="en-US"/>
          </a:p>
        </p:txBody>
      </p:sp>
    </p:spTree>
    <p:extLst>
      <p:ext uri="{BB962C8B-B14F-4D97-AF65-F5344CB8AC3E}">
        <p14:creationId xmlns:p14="http://schemas.microsoft.com/office/powerpoint/2010/main" val="81568841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A0DD-7B8F-7F42-8EFE-383E816731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F07236-B2EA-7F4B-9BBA-6EC3DF2673B7}"/>
              </a:ext>
            </a:extLst>
          </p:cNvPr>
          <p:cNvSpPr>
            <a:spLocks noGrp="1"/>
          </p:cNvSpPr>
          <p:nvPr>
            <p:ph type="dt" sz="half" idx="10"/>
          </p:nvPr>
        </p:nvSpPr>
        <p:spPr/>
        <p:txBody>
          <a:bodyPr/>
          <a:lstStyle/>
          <a:p>
            <a:fld id="{DC5B4521-1C45-B54F-B78C-7CE5FD503491}" type="datetimeFigureOut">
              <a:rPr lang="en-US" smtClean="0"/>
              <a:t>7/21/22</a:t>
            </a:fld>
            <a:endParaRPr lang="en-US"/>
          </a:p>
        </p:txBody>
      </p:sp>
      <p:sp>
        <p:nvSpPr>
          <p:cNvPr id="4" name="Footer Placeholder 3">
            <a:extLst>
              <a:ext uri="{FF2B5EF4-FFF2-40B4-BE49-F238E27FC236}">
                <a16:creationId xmlns:a16="http://schemas.microsoft.com/office/drawing/2014/main" id="{C4AC314E-93E5-334F-924D-DC4B4314EA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54897D-27BB-3543-80A2-81F3AA609BE3}"/>
              </a:ext>
            </a:extLst>
          </p:cNvPr>
          <p:cNvSpPr>
            <a:spLocks noGrp="1"/>
          </p:cNvSpPr>
          <p:nvPr>
            <p:ph type="sldNum" sz="quarter" idx="12"/>
          </p:nvPr>
        </p:nvSpPr>
        <p:spPr/>
        <p:txBody>
          <a:bodyPr/>
          <a:lstStyle/>
          <a:p>
            <a:fld id="{2CCB81DB-3D95-7840-A6FC-279D4B49EA43}" type="slidenum">
              <a:rPr lang="en-US" smtClean="0"/>
              <a:t>‹#›</a:t>
            </a:fld>
            <a:endParaRPr lang="en-US"/>
          </a:p>
        </p:txBody>
      </p:sp>
    </p:spTree>
    <p:extLst>
      <p:ext uri="{BB962C8B-B14F-4D97-AF65-F5344CB8AC3E}">
        <p14:creationId xmlns:p14="http://schemas.microsoft.com/office/powerpoint/2010/main" val="384744914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6101A9-EEF4-A643-867A-6E5F4A1CE48F}"/>
              </a:ext>
            </a:extLst>
          </p:cNvPr>
          <p:cNvSpPr>
            <a:spLocks noGrp="1"/>
          </p:cNvSpPr>
          <p:nvPr>
            <p:ph type="dt" sz="half" idx="10"/>
          </p:nvPr>
        </p:nvSpPr>
        <p:spPr/>
        <p:txBody>
          <a:bodyPr/>
          <a:lstStyle/>
          <a:p>
            <a:fld id="{DC5B4521-1C45-B54F-B78C-7CE5FD503491}" type="datetimeFigureOut">
              <a:rPr lang="en-US" smtClean="0"/>
              <a:t>7/21/22</a:t>
            </a:fld>
            <a:endParaRPr lang="en-US"/>
          </a:p>
        </p:txBody>
      </p:sp>
      <p:sp>
        <p:nvSpPr>
          <p:cNvPr id="3" name="Footer Placeholder 2">
            <a:extLst>
              <a:ext uri="{FF2B5EF4-FFF2-40B4-BE49-F238E27FC236}">
                <a16:creationId xmlns:a16="http://schemas.microsoft.com/office/drawing/2014/main" id="{D0EC376E-955D-8746-B7A2-25CCFA9B44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1412F6-2435-1C45-BED8-969629B2A095}"/>
              </a:ext>
            </a:extLst>
          </p:cNvPr>
          <p:cNvSpPr>
            <a:spLocks noGrp="1"/>
          </p:cNvSpPr>
          <p:nvPr>
            <p:ph type="sldNum" sz="quarter" idx="12"/>
          </p:nvPr>
        </p:nvSpPr>
        <p:spPr/>
        <p:txBody>
          <a:bodyPr/>
          <a:lstStyle/>
          <a:p>
            <a:fld id="{2CCB81DB-3D95-7840-A6FC-279D4B49EA43}" type="slidenum">
              <a:rPr lang="en-US" smtClean="0"/>
              <a:t>‹#›</a:t>
            </a:fld>
            <a:endParaRPr lang="en-US"/>
          </a:p>
        </p:txBody>
      </p:sp>
    </p:spTree>
    <p:extLst>
      <p:ext uri="{BB962C8B-B14F-4D97-AF65-F5344CB8AC3E}">
        <p14:creationId xmlns:p14="http://schemas.microsoft.com/office/powerpoint/2010/main" val="283389236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7F1C9-A2A5-5545-82B4-30B708032C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969929-2D99-9046-AF39-CE3C809B22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FDFFD2-A971-4444-9164-FE58DF6FA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DF9E71-753A-F243-AD34-1C44FE27D9E1}"/>
              </a:ext>
            </a:extLst>
          </p:cNvPr>
          <p:cNvSpPr>
            <a:spLocks noGrp="1"/>
          </p:cNvSpPr>
          <p:nvPr>
            <p:ph type="dt" sz="half" idx="10"/>
          </p:nvPr>
        </p:nvSpPr>
        <p:spPr/>
        <p:txBody>
          <a:bodyPr/>
          <a:lstStyle/>
          <a:p>
            <a:fld id="{DC5B4521-1C45-B54F-B78C-7CE5FD503491}" type="datetimeFigureOut">
              <a:rPr lang="en-US" smtClean="0"/>
              <a:t>7/21/22</a:t>
            </a:fld>
            <a:endParaRPr lang="en-US"/>
          </a:p>
        </p:txBody>
      </p:sp>
      <p:sp>
        <p:nvSpPr>
          <p:cNvPr id="6" name="Footer Placeholder 5">
            <a:extLst>
              <a:ext uri="{FF2B5EF4-FFF2-40B4-BE49-F238E27FC236}">
                <a16:creationId xmlns:a16="http://schemas.microsoft.com/office/drawing/2014/main" id="{E34C88BF-018E-0240-986B-CFDF4D3BFB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41F525-1204-1443-9ADF-261A2C700617}"/>
              </a:ext>
            </a:extLst>
          </p:cNvPr>
          <p:cNvSpPr>
            <a:spLocks noGrp="1"/>
          </p:cNvSpPr>
          <p:nvPr>
            <p:ph type="sldNum" sz="quarter" idx="12"/>
          </p:nvPr>
        </p:nvSpPr>
        <p:spPr/>
        <p:txBody>
          <a:bodyPr/>
          <a:lstStyle/>
          <a:p>
            <a:fld id="{2CCB81DB-3D95-7840-A6FC-279D4B49EA43}" type="slidenum">
              <a:rPr lang="en-US" smtClean="0"/>
              <a:t>‹#›</a:t>
            </a:fld>
            <a:endParaRPr lang="en-US"/>
          </a:p>
        </p:txBody>
      </p:sp>
    </p:spTree>
    <p:extLst>
      <p:ext uri="{BB962C8B-B14F-4D97-AF65-F5344CB8AC3E}">
        <p14:creationId xmlns:p14="http://schemas.microsoft.com/office/powerpoint/2010/main" val="418072412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4AF45-4C75-4D45-9D4C-0ABE08F91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F2F66C-E5E8-814F-A9AF-FA3237C4E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10D002-17B1-B143-B3FC-A83550B542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24026-AD2C-6043-AE36-13E269D0A98B}"/>
              </a:ext>
            </a:extLst>
          </p:cNvPr>
          <p:cNvSpPr>
            <a:spLocks noGrp="1"/>
          </p:cNvSpPr>
          <p:nvPr>
            <p:ph type="dt" sz="half" idx="10"/>
          </p:nvPr>
        </p:nvSpPr>
        <p:spPr/>
        <p:txBody>
          <a:bodyPr/>
          <a:lstStyle/>
          <a:p>
            <a:fld id="{DC5B4521-1C45-B54F-B78C-7CE5FD503491}" type="datetimeFigureOut">
              <a:rPr lang="en-US" smtClean="0"/>
              <a:t>7/21/22</a:t>
            </a:fld>
            <a:endParaRPr lang="en-US"/>
          </a:p>
        </p:txBody>
      </p:sp>
      <p:sp>
        <p:nvSpPr>
          <p:cNvPr id="6" name="Footer Placeholder 5">
            <a:extLst>
              <a:ext uri="{FF2B5EF4-FFF2-40B4-BE49-F238E27FC236}">
                <a16:creationId xmlns:a16="http://schemas.microsoft.com/office/drawing/2014/main" id="{27512454-55E0-6B4E-AF98-BF8D1EB677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4E1E3B-7608-B543-AB06-659D7ECE7FA1}"/>
              </a:ext>
            </a:extLst>
          </p:cNvPr>
          <p:cNvSpPr>
            <a:spLocks noGrp="1"/>
          </p:cNvSpPr>
          <p:nvPr>
            <p:ph type="sldNum" sz="quarter" idx="12"/>
          </p:nvPr>
        </p:nvSpPr>
        <p:spPr/>
        <p:txBody>
          <a:bodyPr/>
          <a:lstStyle/>
          <a:p>
            <a:fld id="{2CCB81DB-3D95-7840-A6FC-279D4B49EA43}" type="slidenum">
              <a:rPr lang="en-US" smtClean="0"/>
              <a:t>‹#›</a:t>
            </a:fld>
            <a:endParaRPr lang="en-US"/>
          </a:p>
        </p:txBody>
      </p:sp>
    </p:spTree>
    <p:extLst>
      <p:ext uri="{BB962C8B-B14F-4D97-AF65-F5344CB8AC3E}">
        <p14:creationId xmlns:p14="http://schemas.microsoft.com/office/powerpoint/2010/main" val="266403680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D57E0D-3D52-1149-BEA7-284F242C22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B72203-9A13-E641-91D2-456F4479E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4488A6-A987-1E43-8E68-515260E35E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B4521-1C45-B54F-B78C-7CE5FD503491}" type="datetimeFigureOut">
              <a:rPr lang="en-US" smtClean="0"/>
              <a:t>7/21/22</a:t>
            </a:fld>
            <a:endParaRPr lang="en-US"/>
          </a:p>
        </p:txBody>
      </p:sp>
      <p:sp>
        <p:nvSpPr>
          <p:cNvPr id="5" name="Footer Placeholder 4">
            <a:extLst>
              <a:ext uri="{FF2B5EF4-FFF2-40B4-BE49-F238E27FC236}">
                <a16:creationId xmlns:a16="http://schemas.microsoft.com/office/drawing/2014/main" id="{6F4155B8-F527-ED43-AEB1-9C71CC4338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14C0D9-B901-214B-9912-47AC0AE250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B81DB-3D95-7840-A6FC-279D4B49EA43}" type="slidenum">
              <a:rPr lang="en-US" smtClean="0"/>
              <a:t>‹#›</a:t>
            </a:fld>
            <a:endParaRPr lang="en-US"/>
          </a:p>
        </p:txBody>
      </p:sp>
    </p:spTree>
    <p:extLst>
      <p:ext uri="{BB962C8B-B14F-4D97-AF65-F5344CB8AC3E}">
        <p14:creationId xmlns:p14="http://schemas.microsoft.com/office/powerpoint/2010/main" val="406616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EC41A-D6AF-2A4A-8A99-70DD6D901A98}"/>
              </a:ext>
            </a:extLst>
          </p:cNvPr>
          <p:cNvSpPr>
            <a:spLocks noGrp="1"/>
          </p:cNvSpPr>
          <p:nvPr>
            <p:ph type="ctrTitle"/>
          </p:nvPr>
        </p:nvSpPr>
        <p:spPr>
          <a:xfrm>
            <a:off x="1523999" y="1985964"/>
            <a:ext cx="9144000" cy="2386012"/>
          </a:xfrm>
        </p:spPr>
        <p:txBody>
          <a:bodyPr>
            <a:noAutofit/>
          </a:bodyPr>
          <a:lstStyle/>
          <a:p>
            <a:r>
              <a:rPr lang="en-US" sz="3600" b="1" dirty="0"/>
              <a:t>UNDERSTANDING THE ISSUES OF MULTICULTURALISM : </a:t>
            </a:r>
            <a:br>
              <a:rPr lang="en-US" sz="3600" b="1" dirty="0"/>
            </a:br>
            <a:r>
              <a:rPr lang="en-US" sz="3600" b="1" dirty="0"/>
              <a:t>How Indonesia Takes Steps to Include Different Ethnicities in Its Policies</a:t>
            </a:r>
          </a:p>
        </p:txBody>
      </p:sp>
      <p:sp>
        <p:nvSpPr>
          <p:cNvPr id="3" name="Subtitle 2">
            <a:extLst>
              <a:ext uri="{FF2B5EF4-FFF2-40B4-BE49-F238E27FC236}">
                <a16:creationId xmlns:a16="http://schemas.microsoft.com/office/drawing/2014/main" id="{72C764F1-6BB8-044A-9D81-1841D83D066B}"/>
              </a:ext>
            </a:extLst>
          </p:cNvPr>
          <p:cNvSpPr>
            <a:spLocks noGrp="1"/>
          </p:cNvSpPr>
          <p:nvPr>
            <p:ph type="subTitle" idx="1"/>
          </p:nvPr>
        </p:nvSpPr>
        <p:spPr>
          <a:xfrm>
            <a:off x="1664676" y="5146430"/>
            <a:ext cx="9003323" cy="867507"/>
          </a:xfrm>
        </p:spPr>
        <p:txBody>
          <a:bodyPr>
            <a:normAutofit lnSpcReduction="10000"/>
          </a:bodyPr>
          <a:lstStyle/>
          <a:p>
            <a:r>
              <a:rPr lang="en-US" dirty="0"/>
              <a:t>Mega </a:t>
            </a:r>
            <a:r>
              <a:rPr lang="en-US" dirty="0" err="1"/>
              <a:t>Hidayati</a:t>
            </a:r>
            <a:endParaRPr lang="en-US" dirty="0"/>
          </a:p>
          <a:p>
            <a:r>
              <a:rPr lang="en-US" dirty="0" err="1"/>
              <a:t>Universitas</a:t>
            </a:r>
            <a:r>
              <a:rPr lang="en-US" dirty="0"/>
              <a:t> Muhammadiyah Yogyakarta</a:t>
            </a:r>
          </a:p>
        </p:txBody>
      </p:sp>
    </p:spTree>
    <p:extLst>
      <p:ext uri="{BB962C8B-B14F-4D97-AF65-F5344CB8AC3E}">
        <p14:creationId xmlns:p14="http://schemas.microsoft.com/office/powerpoint/2010/main" val="249644178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0C0B-041F-444F-BFE3-C2982E22A2A0}"/>
              </a:ext>
            </a:extLst>
          </p:cNvPr>
          <p:cNvSpPr>
            <a:spLocks noGrp="1"/>
          </p:cNvSpPr>
          <p:nvPr>
            <p:ph type="title"/>
          </p:nvPr>
        </p:nvSpPr>
        <p:spPr>
          <a:xfrm>
            <a:off x="838200" y="365126"/>
            <a:ext cx="10515600" cy="761546"/>
          </a:xfrm>
        </p:spPr>
        <p:txBody>
          <a:bodyPr/>
          <a:lstStyle/>
          <a:p>
            <a:pPr algn="ctr"/>
            <a:r>
              <a:rPr lang="en-US" b="1" dirty="0"/>
              <a:t>EDUCATION</a:t>
            </a:r>
          </a:p>
        </p:txBody>
      </p:sp>
      <p:sp>
        <p:nvSpPr>
          <p:cNvPr id="3" name="Content Placeholder 2">
            <a:extLst>
              <a:ext uri="{FF2B5EF4-FFF2-40B4-BE49-F238E27FC236}">
                <a16:creationId xmlns:a16="http://schemas.microsoft.com/office/drawing/2014/main" id="{9017A1FB-FF4A-5642-A9A3-2374A56AB26B}"/>
              </a:ext>
            </a:extLst>
          </p:cNvPr>
          <p:cNvSpPr>
            <a:spLocks noGrp="1"/>
          </p:cNvSpPr>
          <p:nvPr>
            <p:ph idx="1"/>
          </p:nvPr>
        </p:nvSpPr>
        <p:spPr>
          <a:xfrm>
            <a:off x="838200" y="1273629"/>
            <a:ext cx="10515600" cy="4903334"/>
          </a:xfrm>
        </p:spPr>
        <p:txBody>
          <a:bodyPr/>
          <a:lstStyle/>
          <a:p>
            <a:pPr marL="0" indent="0" algn="ctr">
              <a:buNone/>
            </a:pPr>
            <a:r>
              <a:rPr lang="en-US" dirty="0"/>
              <a:t>“Implementation of civic education through social organizations that are oriented towards strengthening national insight among citizens in order to strengthen national identity through an understanding of </a:t>
            </a:r>
            <a:r>
              <a:rPr lang="en-US" b="1" dirty="0"/>
              <a:t>the values of multiculturalism and respect for social pluralism.”</a:t>
            </a:r>
          </a:p>
          <a:p>
            <a:pPr marL="0" indent="0" algn="ctr">
              <a:buNone/>
            </a:pPr>
            <a:r>
              <a:rPr lang="en-US" dirty="0"/>
              <a:t> (Ministry of Education and Culture regulations, 2015)</a:t>
            </a:r>
          </a:p>
        </p:txBody>
      </p:sp>
      <p:pic>
        <p:nvPicPr>
          <p:cNvPr id="4" name="Picture 3">
            <a:extLst>
              <a:ext uri="{FF2B5EF4-FFF2-40B4-BE49-F238E27FC236}">
                <a16:creationId xmlns:a16="http://schemas.microsoft.com/office/drawing/2014/main" id="{E4D3EBC4-7312-EB48-9E3A-51D8795452B0}"/>
              </a:ext>
            </a:extLst>
          </p:cNvPr>
          <p:cNvPicPr>
            <a:picLocks noChangeAspect="1"/>
          </p:cNvPicPr>
          <p:nvPr/>
        </p:nvPicPr>
        <p:blipFill>
          <a:blip r:embed="rId2"/>
          <a:stretch>
            <a:fillRect/>
          </a:stretch>
        </p:blipFill>
        <p:spPr>
          <a:xfrm>
            <a:off x="440870" y="4001294"/>
            <a:ext cx="3802743" cy="2522422"/>
          </a:xfrm>
          <a:prstGeom prst="rect">
            <a:avLst/>
          </a:prstGeom>
        </p:spPr>
      </p:pic>
      <p:pic>
        <p:nvPicPr>
          <p:cNvPr id="6" name="Picture 5">
            <a:extLst>
              <a:ext uri="{FF2B5EF4-FFF2-40B4-BE49-F238E27FC236}">
                <a16:creationId xmlns:a16="http://schemas.microsoft.com/office/drawing/2014/main" id="{D71B9EF6-B491-9440-A98B-E5B33082106B}"/>
              </a:ext>
            </a:extLst>
          </p:cNvPr>
          <p:cNvPicPr>
            <a:picLocks noChangeAspect="1"/>
          </p:cNvPicPr>
          <p:nvPr/>
        </p:nvPicPr>
        <p:blipFill>
          <a:blip r:embed="rId3"/>
          <a:stretch>
            <a:fillRect/>
          </a:stretch>
        </p:blipFill>
        <p:spPr>
          <a:xfrm>
            <a:off x="4415974" y="3962234"/>
            <a:ext cx="3677556" cy="2561482"/>
          </a:xfrm>
          <a:prstGeom prst="rect">
            <a:avLst/>
          </a:prstGeom>
        </p:spPr>
      </p:pic>
      <p:pic>
        <p:nvPicPr>
          <p:cNvPr id="9" name="Picture 8">
            <a:extLst>
              <a:ext uri="{FF2B5EF4-FFF2-40B4-BE49-F238E27FC236}">
                <a16:creationId xmlns:a16="http://schemas.microsoft.com/office/drawing/2014/main" id="{020A9F36-62B6-6D49-9579-388782DD1106}"/>
              </a:ext>
            </a:extLst>
          </p:cNvPr>
          <p:cNvPicPr>
            <a:picLocks noChangeAspect="1"/>
          </p:cNvPicPr>
          <p:nvPr/>
        </p:nvPicPr>
        <p:blipFill>
          <a:blip r:embed="rId4"/>
          <a:stretch>
            <a:fillRect/>
          </a:stretch>
        </p:blipFill>
        <p:spPr>
          <a:xfrm>
            <a:off x="8489043" y="3962235"/>
            <a:ext cx="2581728" cy="2533770"/>
          </a:xfrm>
          <a:prstGeom prst="rect">
            <a:avLst/>
          </a:prstGeom>
        </p:spPr>
      </p:pic>
    </p:spTree>
    <p:extLst>
      <p:ext uri="{BB962C8B-B14F-4D97-AF65-F5344CB8AC3E}">
        <p14:creationId xmlns:p14="http://schemas.microsoft.com/office/powerpoint/2010/main" val="54812973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E20C-5FFF-144F-B59A-22E58BBEB31A}"/>
              </a:ext>
            </a:extLst>
          </p:cNvPr>
          <p:cNvSpPr>
            <a:spLocks noGrp="1"/>
          </p:cNvSpPr>
          <p:nvPr>
            <p:ph type="title"/>
          </p:nvPr>
        </p:nvSpPr>
        <p:spPr/>
        <p:txBody>
          <a:bodyPr/>
          <a:lstStyle/>
          <a:p>
            <a:pPr algn="ctr"/>
            <a:r>
              <a:rPr lang="en-US" b="1" dirty="0"/>
              <a:t>HEALTH</a:t>
            </a:r>
          </a:p>
        </p:txBody>
      </p:sp>
      <p:pic>
        <p:nvPicPr>
          <p:cNvPr id="4" name="Content Placeholder 3">
            <a:extLst>
              <a:ext uri="{FF2B5EF4-FFF2-40B4-BE49-F238E27FC236}">
                <a16:creationId xmlns:a16="http://schemas.microsoft.com/office/drawing/2014/main" id="{8B6D304D-0C5C-9F43-9CAB-DC4884D10BD9}"/>
              </a:ext>
            </a:extLst>
          </p:cNvPr>
          <p:cNvPicPr>
            <a:picLocks noGrp="1" noChangeAspect="1"/>
          </p:cNvPicPr>
          <p:nvPr>
            <p:ph idx="1"/>
          </p:nvPr>
        </p:nvPicPr>
        <p:blipFill>
          <a:blip r:embed="rId2"/>
          <a:stretch>
            <a:fillRect/>
          </a:stretch>
        </p:blipFill>
        <p:spPr>
          <a:xfrm>
            <a:off x="5357622" y="2094271"/>
            <a:ext cx="6497623" cy="3710181"/>
          </a:xfrm>
          <a:prstGeom prst="rect">
            <a:avLst/>
          </a:prstGeom>
        </p:spPr>
      </p:pic>
      <p:sp>
        <p:nvSpPr>
          <p:cNvPr id="6" name="TextBox 5">
            <a:extLst>
              <a:ext uri="{FF2B5EF4-FFF2-40B4-BE49-F238E27FC236}">
                <a16:creationId xmlns:a16="http://schemas.microsoft.com/office/drawing/2014/main" id="{FF388BB3-5958-EA40-A676-292F73FB640A}"/>
              </a:ext>
            </a:extLst>
          </p:cNvPr>
          <p:cNvSpPr txBox="1"/>
          <p:nvPr/>
        </p:nvSpPr>
        <p:spPr>
          <a:xfrm>
            <a:off x="336755" y="2648357"/>
            <a:ext cx="4888385" cy="2677656"/>
          </a:xfrm>
          <a:prstGeom prst="rect">
            <a:avLst/>
          </a:prstGeom>
          <a:noFill/>
        </p:spPr>
        <p:txBody>
          <a:bodyPr wrap="square" rtlCol="0">
            <a:spAutoFit/>
          </a:bodyPr>
          <a:lstStyle/>
          <a:p>
            <a:r>
              <a:rPr lang="en-US" sz="2400" dirty="0"/>
              <a:t>“respect multicultural culture regarding patient health”</a:t>
            </a:r>
          </a:p>
          <a:p>
            <a:endParaRPr lang="en-US" sz="2400" dirty="0"/>
          </a:p>
          <a:p>
            <a:r>
              <a:rPr lang="en-US" sz="2400" dirty="0"/>
              <a:t>Decree of the Minister of Health of the Republic of Indonesia concerning the Professional Standards of Anesthesiologists</a:t>
            </a:r>
          </a:p>
        </p:txBody>
      </p:sp>
    </p:spTree>
    <p:extLst>
      <p:ext uri="{BB962C8B-B14F-4D97-AF65-F5344CB8AC3E}">
        <p14:creationId xmlns:p14="http://schemas.microsoft.com/office/powerpoint/2010/main" val="85655719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2C16-BEEE-DA4A-98E5-D468C90DAA17}"/>
              </a:ext>
            </a:extLst>
          </p:cNvPr>
          <p:cNvSpPr>
            <a:spLocks noGrp="1"/>
          </p:cNvSpPr>
          <p:nvPr>
            <p:ph type="title"/>
          </p:nvPr>
        </p:nvSpPr>
        <p:spPr/>
        <p:txBody>
          <a:bodyPr/>
          <a:lstStyle/>
          <a:p>
            <a:pPr algn="ctr"/>
            <a:r>
              <a:rPr lang="en-US" b="1" dirty="0"/>
              <a:t>BROADCASTING</a:t>
            </a:r>
          </a:p>
        </p:txBody>
      </p:sp>
      <p:pic>
        <p:nvPicPr>
          <p:cNvPr id="4" name="Content Placeholder 3">
            <a:extLst>
              <a:ext uri="{FF2B5EF4-FFF2-40B4-BE49-F238E27FC236}">
                <a16:creationId xmlns:a16="http://schemas.microsoft.com/office/drawing/2014/main" id="{9F131218-8784-9645-9533-7258629760D8}"/>
              </a:ext>
            </a:extLst>
          </p:cNvPr>
          <p:cNvPicPr>
            <a:picLocks noGrp="1" noChangeAspect="1"/>
          </p:cNvPicPr>
          <p:nvPr>
            <p:ph idx="1"/>
          </p:nvPr>
        </p:nvPicPr>
        <p:blipFill>
          <a:blip r:embed="rId2"/>
          <a:stretch>
            <a:fillRect/>
          </a:stretch>
        </p:blipFill>
        <p:spPr>
          <a:xfrm>
            <a:off x="5394381" y="1690688"/>
            <a:ext cx="6259108" cy="3618731"/>
          </a:xfrm>
          <a:prstGeom prst="rect">
            <a:avLst/>
          </a:prstGeom>
        </p:spPr>
      </p:pic>
      <p:sp>
        <p:nvSpPr>
          <p:cNvPr id="5" name="TextBox 4">
            <a:extLst>
              <a:ext uri="{FF2B5EF4-FFF2-40B4-BE49-F238E27FC236}">
                <a16:creationId xmlns:a16="http://schemas.microsoft.com/office/drawing/2014/main" id="{8962519C-0E5D-B446-802B-0ED8F6DDDF2C}"/>
              </a:ext>
            </a:extLst>
          </p:cNvPr>
          <p:cNvSpPr txBox="1"/>
          <p:nvPr/>
        </p:nvSpPr>
        <p:spPr>
          <a:xfrm>
            <a:off x="538511" y="1445341"/>
            <a:ext cx="4855870" cy="3970318"/>
          </a:xfrm>
          <a:prstGeom prst="rect">
            <a:avLst/>
          </a:prstGeom>
          <a:noFill/>
        </p:spPr>
        <p:txBody>
          <a:bodyPr wrap="square" rtlCol="0">
            <a:spAutoFit/>
          </a:bodyPr>
          <a:lstStyle/>
          <a:p>
            <a:r>
              <a:rPr lang="en-US" sz="2800" dirty="0"/>
              <a:t>“Broadcasting Program Standards are directed in order to have broadcast programs </a:t>
            </a:r>
            <a:r>
              <a:rPr lang="en-US" sz="2800" dirty="0" err="1"/>
              <a:t>whi</a:t>
            </a:r>
            <a:r>
              <a:rPr lang="en-US" sz="2800" dirty="0"/>
              <a:t>:</a:t>
            </a:r>
          </a:p>
          <a:p>
            <a:endParaRPr lang="en-US" sz="2800" dirty="0"/>
          </a:p>
          <a:p>
            <a:r>
              <a:rPr lang="en-US" sz="2800" dirty="0"/>
              <a:t>c. Respect and uphold the norms and values of the nation's multicultural religion and culture.”</a:t>
            </a:r>
          </a:p>
        </p:txBody>
      </p:sp>
    </p:spTree>
    <p:extLst>
      <p:ext uri="{BB962C8B-B14F-4D97-AF65-F5344CB8AC3E}">
        <p14:creationId xmlns:p14="http://schemas.microsoft.com/office/powerpoint/2010/main" val="13571856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0C5C-9630-2D48-B978-592B29BFE1DE}"/>
              </a:ext>
            </a:extLst>
          </p:cNvPr>
          <p:cNvSpPr>
            <a:spLocks noGrp="1"/>
          </p:cNvSpPr>
          <p:nvPr>
            <p:ph type="title"/>
          </p:nvPr>
        </p:nvSpPr>
        <p:spPr>
          <a:xfrm>
            <a:off x="839788" y="457200"/>
            <a:ext cx="3932237" cy="1034716"/>
          </a:xfrm>
        </p:spPr>
        <p:txBody>
          <a:bodyPr/>
          <a:lstStyle/>
          <a:p>
            <a:pPr algn="ctr"/>
            <a:r>
              <a:rPr lang="en-US" b="1" dirty="0"/>
              <a:t>TOURISM</a:t>
            </a:r>
          </a:p>
        </p:txBody>
      </p:sp>
      <p:pic>
        <p:nvPicPr>
          <p:cNvPr id="6" name="Picture 5">
            <a:extLst>
              <a:ext uri="{FF2B5EF4-FFF2-40B4-BE49-F238E27FC236}">
                <a16:creationId xmlns:a16="http://schemas.microsoft.com/office/drawing/2014/main" id="{383C8311-318C-E949-B98E-72B8873F9F28}"/>
              </a:ext>
            </a:extLst>
          </p:cNvPr>
          <p:cNvPicPr>
            <a:picLocks noChangeAspect="1"/>
          </p:cNvPicPr>
          <p:nvPr/>
        </p:nvPicPr>
        <p:blipFill>
          <a:blip r:embed="rId2"/>
          <a:stretch>
            <a:fillRect/>
          </a:stretch>
        </p:blipFill>
        <p:spPr>
          <a:xfrm>
            <a:off x="6616532" y="649783"/>
            <a:ext cx="4735679" cy="5408117"/>
          </a:xfrm>
          <a:prstGeom prst="rect">
            <a:avLst/>
          </a:prstGeom>
        </p:spPr>
      </p:pic>
      <p:sp>
        <p:nvSpPr>
          <p:cNvPr id="5" name="Text Placeholder 4">
            <a:extLst>
              <a:ext uri="{FF2B5EF4-FFF2-40B4-BE49-F238E27FC236}">
                <a16:creationId xmlns:a16="http://schemas.microsoft.com/office/drawing/2014/main" id="{811A2A51-EC18-A340-A25C-69DC69E27DA4}"/>
              </a:ext>
            </a:extLst>
          </p:cNvPr>
          <p:cNvSpPr>
            <a:spLocks noGrp="1"/>
          </p:cNvSpPr>
          <p:nvPr>
            <p:ph type="body" sz="half" idx="2"/>
          </p:nvPr>
        </p:nvSpPr>
        <p:spPr>
          <a:xfrm>
            <a:off x="839788" y="1962616"/>
            <a:ext cx="4935370" cy="3906372"/>
          </a:xfrm>
        </p:spPr>
        <p:txBody>
          <a:bodyPr>
            <a:normAutofit/>
          </a:bodyPr>
          <a:lstStyle/>
          <a:p>
            <a:r>
              <a:rPr lang="en-US" sz="2400" dirty="0"/>
              <a:t>“Expert staff in the multicultural sector have the task of providing recommendations on strategic issues to the Ministers related to the multicultural sector.”</a:t>
            </a:r>
          </a:p>
          <a:p>
            <a:endParaRPr lang="en-US" sz="2400" dirty="0"/>
          </a:p>
          <a:p>
            <a:r>
              <a:rPr lang="en-US" sz="2400" dirty="0"/>
              <a:t>The President’s Regulation no. 69, 2019 on the Ministry of Tourism and Creative Economy </a:t>
            </a:r>
          </a:p>
        </p:txBody>
      </p:sp>
    </p:spTree>
    <p:extLst>
      <p:ext uri="{BB962C8B-B14F-4D97-AF65-F5344CB8AC3E}">
        <p14:creationId xmlns:p14="http://schemas.microsoft.com/office/powerpoint/2010/main" val="276814966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01DF5-2573-0B46-AF63-D9900BA8DFE6}"/>
              </a:ext>
            </a:extLst>
          </p:cNvPr>
          <p:cNvSpPr>
            <a:spLocks noGrp="1"/>
          </p:cNvSpPr>
          <p:nvPr>
            <p:ph type="title"/>
          </p:nvPr>
        </p:nvSpPr>
        <p:spPr>
          <a:xfrm>
            <a:off x="301075" y="349362"/>
            <a:ext cx="11537883" cy="852739"/>
          </a:xfrm>
        </p:spPr>
        <p:txBody>
          <a:bodyPr>
            <a:normAutofit/>
          </a:bodyPr>
          <a:lstStyle/>
          <a:p>
            <a:pPr algn="ctr"/>
            <a:r>
              <a:rPr lang="en-US" b="1" dirty="0"/>
              <a:t>Crisis example of Ethnics Conflict in Indonesia </a:t>
            </a:r>
          </a:p>
        </p:txBody>
      </p:sp>
      <p:sp>
        <p:nvSpPr>
          <p:cNvPr id="3" name="Content Placeholder 2">
            <a:extLst>
              <a:ext uri="{FF2B5EF4-FFF2-40B4-BE49-F238E27FC236}">
                <a16:creationId xmlns:a16="http://schemas.microsoft.com/office/drawing/2014/main" id="{FFA78C86-2FAB-DF48-AEAF-2087D3AD55F5}"/>
              </a:ext>
            </a:extLst>
          </p:cNvPr>
          <p:cNvSpPr>
            <a:spLocks noGrp="1"/>
          </p:cNvSpPr>
          <p:nvPr>
            <p:ph idx="1"/>
          </p:nvPr>
        </p:nvSpPr>
        <p:spPr>
          <a:xfrm>
            <a:off x="353041" y="4862838"/>
            <a:ext cx="11537883" cy="1630036"/>
          </a:xfrm>
        </p:spPr>
        <p:txBody>
          <a:bodyPr>
            <a:normAutofit fontScale="92500" lnSpcReduction="10000"/>
          </a:bodyPr>
          <a:lstStyle/>
          <a:p>
            <a:pPr marL="0" indent="0">
              <a:buNone/>
            </a:pPr>
            <a:r>
              <a:rPr lang="en-ID" b="1" dirty="0"/>
              <a:t>violent conflicts : </a:t>
            </a:r>
          </a:p>
          <a:p>
            <a:r>
              <a:rPr lang="en-ID" dirty="0"/>
              <a:t>the Dayak-Madurese in Kalimantan in December 1996/January 1997 (600 died)</a:t>
            </a:r>
          </a:p>
          <a:p>
            <a:r>
              <a:rPr lang="en-ID" dirty="0"/>
              <a:t>the Dayak-Madurese in Kalimantan in February, 2001 (500 people died, more than 100,000 Madurese lost their homes)</a:t>
            </a:r>
            <a:endParaRPr lang="en-US" dirty="0"/>
          </a:p>
        </p:txBody>
      </p:sp>
      <p:pic>
        <p:nvPicPr>
          <p:cNvPr id="4" name="Picture 3">
            <a:extLst>
              <a:ext uri="{FF2B5EF4-FFF2-40B4-BE49-F238E27FC236}">
                <a16:creationId xmlns:a16="http://schemas.microsoft.com/office/drawing/2014/main" id="{74DB4AF6-E870-2243-A889-DBF95F8F53C8}"/>
              </a:ext>
            </a:extLst>
          </p:cNvPr>
          <p:cNvPicPr>
            <a:picLocks noChangeAspect="1"/>
          </p:cNvPicPr>
          <p:nvPr/>
        </p:nvPicPr>
        <p:blipFill>
          <a:blip r:embed="rId2"/>
          <a:stretch>
            <a:fillRect/>
          </a:stretch>
        </p:blipFill>
        <p:spPr>
          <a:xfrm>
            <a:off x="5853420" y="1562081"/>
            <a:ext cx="5883501" cy="3487964"/>
          </a:xfrm>
          <a:prstGeom prst="rect">
            <a:avLst/>
          </a:prstGeom>
        </p:spPr>
      </p:pic>
      <p:sp>
        <p:nvSpPr>
          <p:cNvPr id="7" name="TextBox 6">
            <a:extLst>
              <a:ext uri="{FF2B5EF4-FFF2-40B4-BE49-F238E27FC236}">
                <a16:creationId xmlns:a16="http://schemas.microsoft.com/office/drawing/2014/main" id="{DEB0101A-C04E-2D4B-8AAD-CC22527DDEE0}"/>
              </a:ext>
            </a:extLst>
          </p:cNvPr>
          <p:cNvSpPr txBox="1"/>
          <p:nvPr/>
        </p:nvSpPr>
        <p:spPr>
          <a:xfrm>
            <a:off x="301076" y="1769684"/>
            <a:ext cx="5454488" cy="2308324"/>
          </a:xfrm>
          <a:prstGeom prst="rect">
            <a:avLst/>
          </a:prstGeom>
          <a:noFill/>
        </p:spPr>
        <p:txBody>
          <a:bodyPr wrap="square" rtlCol="0">
            <a:spAutoFit/>
          </a:bodyPr>
          <a:lstStyle/>
          <a:p>
            <a:r>
              <a:rPr lang="en-ID" sz="2400" dirty="0"/>
              <a:t>the New Order regime (1965-1997) prohibited public discussions on issues of SARA (</a:t>
            </a:r>
            <a:r>
              <a:rPr lang="en-ID" sz="2400" dirty="0" err="1"/>
              <a:t>Suku</a:t>
            </a:r>
            <a:r>
              <a:rPr lang="en-ID" sz="2400" dirty="0"/>
              <a:t>, Agama, Ras dan </a:t>
            </a:r>
            <a:r>
              <a:rPr lang="en-ID" sz="2400" dirty="0" err="1"/>
              <a:t>Antar-golongan</a:t>
            </a:r>
            <a:r>
              <a:rPr lang="en-ID" sz="2400" dirty="0"/>
              <a:t> or Ethnic Group, Religion, Race and Inter Group). </a:t>
            </a:r>
          </a:p>
          <a:p>
            <a:pPr algn="ctr"/>
            <a:endParaRPr lang="en-US" sz="2400" dirty="0"/>
          </a:p>
        </p:txBody>
      </p:sp>
    </p:spTree>
    <p:extLst>
      <p:ext uri="{BB962C8B-B14F-4D97-AF65-F5344CB8AC3E}">
        <p14:creationId xmlns:p14="http://schemas.microsoft.com/office/powerpoint/2010/main" val="191851459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79218-F910-F745-B66B-97F6CC6B592B}"/>
              </a:ext>
            </a:extLst>
          </p:cNvPr>
          <p:cNvSpPr>
            <a:spLocks noGrp="1"/>
          </p:cNvSpPr>
          <p:nvPr>
            <p:ph type="title"/>
          </p:nvPr>
        </p:nvSpPr>
        <p:spPr>
          <a:xfrm>
            <a:off x="4009292" y="522556"/>
            <a:ext cx="3704493" cy="631337"/>
          </a:xfrm>
        </p:spPr>
        <p:txBody>
          <a:bodyPr>
            <a:normAutofit fontScale="90000"/>
          </a:bodyPr>
          <a:lstStyle/>
          <a:p>
            <a:pPr algn="ctr"/>
            <a:r>
              <a:rPr lang="en-US" b="1" dirty="0"/>
              <a:t>Example of Case</a:t>
            </a:r>
          </a:p>
        </p:txBody>
      </p:sp>
      <p:sp>
        <p:nvSpPr>
          <p:cNvPr id="3" name="Content Placeholder 2">
            <a:extLst>
              <a:ext uri="{FF2B5EF4-FFF2-40B4-BE49-F238E27FC236}">
                <a16:creationId xmlns:a16="http://schemas.microsoft.com/office/drawing/2014/main" id="{3613BFF6-7D26-2748-A6D1-5CE9C832564C}"/>
              </a:ext>
            </a:extLst>
          </p:cNvPr>
          <p:cNvSpPr>
            <a:spLocks noGrp="1"/>
          </p:cNvSpPr>
          <p:nvPr>
            <p:ph idx="1"/>
          </p:nvPr>
        </p:nvSpPr>
        <p:spPr>
          <a:xfrm>
            <a:off x="386862" y="1539876"/>
            <a:ext cx="5568461" cy="4952999"/>
          </a:xfrm>
        </p:spPr>
        <p:txBody>
          <a:bodyPr>
            <a:normAutofit lnSpcReduction="10000"/>
          </a:bodyPr>
          <a:lstStyle/>
          <a:p>
            <a:r>
              <a:rPr lang="en-US" b="1" dirty="0" err="1"/>
              <a:t>Natalius</a:t>
            </a:r>
            <a:r>
              <a:rPr lang="en-US" b="1" dirty="0"/>
              <a:t> </a:t>
            </a:r>
            <a:r>
              <a:rPr lang="en-US" b="1" dirty="0" err="1"/>
              <a:t>Pigai</a:t>
            </a:r>
            <a:r>
              <a:rPr lang="en-US" b="1" dirty="0"/>
              <a:t> (</a:t>
            </a:r>
            <a:r>
              <a:rPr lang="en-US" dirty="0"/>
              <a:t>The former Commissioner of the National Human Rights Commission) </a:t>
            </a:r>
            <a:endParaRPr lang="en-US" b="1" dirty="0"/>
          </a:p>
          <a:p>
            <a:r>
              <a:rPr lang="en-US" dirty="0"/>
              <a:t>"Don't believe the people of Central Java, Jokowi &amp; </a:t>
            </a:r>
            <a:r>
              <a:rPr lang="en-US" dirty="0" err="1"/>
              <a:t>Ganjar</a:t>
            </a:r>
            <a:r>
              <a:rPr lang="en-US" dirty="0"/>
              <a:t>. They robbed us of our wealth, they killed the people of Papua, trampled on the dignity of the Papuan people with lowly words, racism, monkeys and trash. We are not lowly. We fight injustice to the last drop of blood. I am against injustice.” (in tweeter)</a:t>
            </a:r>
          </a:p>
        </p:txBody>
      </p:sp>
      <p:pic>
        <p:nvPicPr>
          <p:cNvPr id="6" name="Picture 5">
            <a:extLst>
              <a:ext uri="{FF2B5EF4-FFF2-40B4-BE49-F238E27FC236}">
                <a16:creationId xmlns:a16="http://schemas.microsoft.com/office/drawing/2014/main" id="{988B704B-156F-7346-85D7-4286F92CD615}"/>
              </a:ext>
            </a:extLst>
          </p:cNvPr>
          <p:cNvPicPr>
            <a:picLocks noChangeAspect="1"/>
          </p:cNvPicPr>
          <p:nvPr/>
        </p:nvPicPr>
        <p:blipFill>
          <a:blip r:embed="rId2"/>
          <a:stretch>
            <a:fillRect/>
          </a:stretch>
        </p:blipFill>
        <p:spPr>
          <a:xfrm>
            <a:off x="6096000" y="1539876"/>
            <a:ext cx="5404338" cy="4773831"/>
          </a:xfrm>
          <a:prstGeom prst="rect">
            <a:avLst/>
          </a:prstGeom>
        </p:spPr>
      </p:pic>
    </p:spTree>
    <p:extLst>
      <p:ext uri="{BB962C8B-B14F-4D97-AF65-F5344CB8AC3E}">
        <p14:creationId xmlns:p14="http://schemas.microsoft.com/office/powerpoint/2010/main" val="246187753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85AD9-855C-504A-88C1-E788270637E4}"/>
              </a:ext>
            </a:extLst>
          </p:cNvPr>
          <p:cNvSpPr>
            <a:spLocks noGrp="1"/>
          </p:cNvSpPr>
          <p:nvPr>
            <p:ph type="title"/>
          </p:nvPr>
        </p:nvSpPr>
        <p:spPr>
          <a:xfrm>
            <a:off x="0" y="140677"/>
            <a:ext cx="8361405" cy="1031631"/>
          </a:xfrm>
        </p:spPr>
        <p:txBody>
          <a:bodyPr>
            <a:noAutofit/>
          </a:bodyPr>
          <a:lstStyle/>
          <a:p>
            <a:r>
              <a:rPr lang="en-US" sz="3200" b="1" dirty="0"/>
              <a:t>National Human Rights Commission’s Survey</a:t>
            </a:r>
          </a:p>
        </p:txBody>
      </p:sp>
      <p:pic>
        <p:nvPicPr>
          <p:cNvPr id="6" name="Picture 5">
            <a:extLst>
              <a:ext uri="{FF2B5EF4-FFF2-40B4-BE49-F238E27FC236}">
                <a16:creationId xmlns:a16="http://schemas.microsoft.com/office/drawing/2014/main" id="{9D4BED0C-DE67-D14C-8643-FFCF961EA326}"/>
              </a:ext>
            </a:extLst>
          </p:cNvPr>
          <p:cNvPicPr>
            <a:picLocks noChangeAspect="1"/>
          </p:cNvPicPr>
          <p:nvPr/>
        </p:nvPicPr>
        <p:blipFill>
          <a:blip r:embed="rId3"/>
          <a:stretch>
            <a:fillRect/>
          </a:stretch>
        </p:blipFill>
        <p:spPr>
          <a:xfrm>
            <a:off x="8361405" y="0"/>
            <a:ext cx="3830595" cy="6858000"/>
          </a:xfrm>
          <a:prstGeom prst="rect">
            <a:avLst/>
          </a:prstGeom>
        </p:spPr>
      </p:pic>
      <p:sp>
        <p:nvSpPr>
          <p:cNvPr id="8" name="Content Placeholder 7">
            <a:extLst>
              <a:ext uri="{FF2B5EF4-FFF2-40B4-BE49-F238E27FC236}">
                <a16:creationId xmlns:a16="http://schemas.microsoft.com/office/drawing/2014/main" id="{B6E936BF-C785-A740-BD7A-6C2B8D232682}"/>
              </a:ext>
            </a:extLst>
          </p:cNvPr>
          <p:cNvSpPr>
            <a:spLocks noGrp="1"/>
          </p:cNvSpPr>
          <p:nvPr>
            <p:ph idx="1"/>
          </p:nvPr>
        </p:nvSpPr>
        <p:spPr>
          <a:xfrm>
            <a:off x="93786" y="1043354"/>
            <a:ext cx="8267620" cy="5814646"/>
          </a:xfrm>
        </p:spPr>
        <p:txBody>
          <a:bodyPr>
            <a:normAutofit fontScale="77500" lnSpcReduction="20000"/>
          </a:bodyPr>
          <a:lstStyle/>
          <a:p>
            <a:r>
              <a:rPr lang="en-ID" dirty="0"/>
              <a:t>1.207 respondent in 34 provinces</a:t>
            </a:r>
          </a:p>
          <a:p>
            <a:r>
              <a:rPr lang="en-US" dirty="0">
                <a:highlight>
                  <a:srgbClr val="FFFF00"/>
                </a:highlight>
              </a:rPr>
              <a:t>82.7 %: more comfortable living in the same race environment. </a:t>
            </a:r>
          </a:p>
          <a:p>
            <a:r>
              <a:rPr lang="en-US" dirty="0"/>
              <a:t>83.1 %: more comfortable living with the same ethnic group.</a:t>
            </a:r>
          </a:p>
          <a:p>
            <a:r>
              <a:rPr lang="en-US" dirty="0">
                <a:highlight>
                  <a:srgbClr val="FFFF00"/>
                </a:highlight>
              </a:rPr>
              <a:t>51.2 %:have seen discriminatory writings and pictures in government-owned public facilities.</a:t>
            </a:r>
          </a:p>
          <a:p>
            <a:r>
              <a:rPr lang="en-US" dirty="0"/>
              <a:t>58.5 percent have heard discriminatory speeches, expressions, and words.</a:t>
            </a:r>
          </a:p>
          <a:p>
            <a:r>
              <a:rPr lang="en-US" dirty="0">
                <a:highlight>
                  <a:srgbClr val="FFFF00"/>
                </a:highlight>
              </a:rPr>
              <a:t>39.2 percent saw people wearing attributes in the form of objects, words or images that were discriminatory</a:t>
            </a:r>
          </a:p>
          <a:p>
            <a:r>
              <a:rPr lang="en-US" dirty="0"/>
              <a:t>43.2 percent saw people or groups taking people's lives, molestation, rape, obscene acts, violent theft, or deprivation based on race and ethnicity in the government's public facilities.</a:t>
            </a:r>
          </a:p>
          <a:p>
            <a:r>
              <a:rPr lang="en-US" dirty="0" err="1">
                <a:highlight>
                  <a:srgbClr val="FFFF00"/>
                </a:highlight>
              </a:rPr>
              <a:t>Komnas</a:t>
            </a:r>
            <a:r>
              <a:rPr lang="en-US" dirty="0">
                <a:highlight>
                  <a:srgbClr val="FFFF00"/>
                </a:highlight>
              </a:rPr>
              <a:t> HAM recorded at least 101 cases of racial and ethnic discrimination in the 2011-2018 period that were reported to them. </a:t>
            </a:r>
          </a:p>
          <a:p>
            <a:r>
              <a:rPr lang="en-US" dirty="0"/>
              <a:t>These violations include restrictions on public services, rampant ethnicity or identity politics, disbandment of traditional rituals, discrimination on land ownership rights for minority groups, and unfair employment access.</a:t>
            </a:r>
          </a:p>
        </p:txBody>
      </p:sp>
    </p:spTree>
    <p:extLst>
      <p:ext uri="{BB962C8B-B14F-4D97-AF65-F5344CB8AC3E}">
        <p14:creationId xmlns:p14="http://schemas.microsoft.com/office/powerpoint/2010/main" val="344899086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0BA8F-17FC-E64B-A492-BD5F0781EC4C}"/>
              </a:ext>
            </a:extLst>
          </p:cNvPr>
          <p:cNvSpPr>
            <a:spLocks noGrp="1"/>
          </p:cNvSpPr>
          <p:nvPr>
            <p:ph type="title"/>
          </p:nvPr>
        </p:nvSpPr>
        <p:spPr/>
        <p:txBody>
          <a:bodyPr/>
          <a:lstStyle/>
          <a:p>
            <a:pPr algn="ctr"/>
            <a:r>
              <a:rPr lang="en-US" b="1" dirty="0"/>
              <a:t>DEFINITION</a:t>
            </a:r>
          </a:p>
        </p:txBody>
      </p:sp>
      <p:sp>
        <p:nvSpPr>
          <p:cNvPr id="3" name="Content Placeholder 2">
            <a:extLst>
              <a:ext uri="{FF2B5EF4-FFF2-40B4-BE49-F238E27FC236}">
                <a16:creationId xmlns:a16="http://schemas.microsoft.com/office/drawing/2014/main" id="{8478C944-3600-9E49-8871-FB35160376C2}"/>
              </a:ext>
            </a:extLst>
          </p:cNvPr>
          <p:cNvSpPr>
            <a:spLocks noGrp="1"/>
          </p:cNvSpPr>
          <p:nvPr>
            <p:ph idx="1"/>
          </p:nvPr>
        </p:nvSpPr>
        <p:spPr/>
        <p:txBody>
          <a:bodyPr/>
          <a:lstStyle/>
          <a:p>
            <a:r>
              <a:rPr lang="en-ID" dirty="0"/>
              <a:t>"Multiculturalism is clearly beyond toleration and state neutrality for it involves </a:t>
            </a:r>
            <a:r>
              <a:rPr lang="en-ID" b="1" dirty="0"/>
              <a:t>active support </a:t>
            </a:r>
            <a:r>
              <a:rPr lang="en-ID" dirty="0"/>
              <a:t>for cultural difference, active discouragement against hostility and disapproval, and the remaking of the public sphere to fully </a:t>
            </a:r>
            <a:r>
              <a:rPr lang="en-ID" b="1" dirty="0"/>
              <a:t>include marginalized identities</a:t>
            </a:r>
            <a:r>
              <a:rPr lang="en-ID" dirty="0"/>
              <a:t>,” (</a:t>
            </a:r>
            <a:r>
              <a:rPr lang="en-ID" dirty="0" err="1"/>
              <a:t>Modood</a:t>
            </a:r>
            <a:r>
              <a:rPr lang="en-ID" dirty="0"/>
              <a:t>, 2010)</a:t>
            </a:r>
          </a:p>
          <a:p>
            <a:endParaRPr lang="en-ID" dirty="0"/>
          </a:p>
          <a:p>
            <a:r>
              <a:rPr lang="en-US" b="1" dirty="0"/>
              <a:t>"governmentality" </a:t>
            </a:r>
            <a:r>
              <a:rPr lang="en-US" dirty="0"/>
              <a:t>aimed at resolving conflicts and tensions brought on by racial, ethnic, and  cultural differences. (Foucault)</a:t>
            </a:r>
          </a:p>
          <a:p>
            <a:endParaRPr lang="en-US" dirty="0"/>
          </a:p>
        </p:txBody>
      </p:sp>
    </p:spTree>
    <p:extLst>
      <p:ext uri="{BB962C8B-B14F-4D97-AF65-F5344CB8AC3E}">
        <p14:creationId xmlns:p14="http://schemas.microsoft.com/office/powerpoint/2010/main" val="292787386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EC783-FCFB-0F4E-AE97-7391088AB517}"/>
              </a:ext>
            </a:extLst>
          </p:cNvPr>
          <p:cNvSpPr>
            <a:spLocks noGrp="1"/>
          </p:cNvSpPr>
          <p:nvPr>
            <p:ph type="title"/>
          </p:nvPr>
        </p:nvSpPr>
        <p:spPr/>
        <p:txBody>
          <a:bodyPr/>
          <a:lstStyle/>
          <a:p>
            <a:r>
              <a:rPr lang="en-US" b="1" dirty="0"/>
              <a:t>ISSUES OF OBJECTION</a:t>
            </a:r>
          </a:p>
        </p:txBody>
      </p:sp>
      <p:sp>
        <p:nvSpPr>
          <p:cNvPr id="3" name="Content Placeholder 2">
            <a:extLst>
              <a:ext uri="{FF2B5EF4-FFF2-40B4-BE49-F238E27FC236}">
                <a16:creationId xmlns:a16="http://schemas.microsoft.com/office/drawing/2014/main" id="{B426AF81-8AB1-3348-9F02-281A0152CBD7}"/>
              </a:ext>
            </a:extLst>
          </p:cNvPr>
          <p:cNvSpPr>
            <a:spLocks noGrp="1"/>
          </p:cNvSpPr>
          <p:nvPr>
            <p:ph idx="1"/>
          </p:nvPr>
        </p:nvSpPr>
        <p:spPr/>
        <p:txBody>
          <a:bodyPr/>
          <a:lstStyle/>
          <a:p>
            <a:r>
              <a:rPr lang="en-ID" dirty="0"/>
              <a:t>"the '-ism' tends to convert ‘multiculturalism’ into a political doctrine” (Stuart Hall)</a:t>
            </a:r>
          </a:p>
          <a:p>
            <a:r>
              <a:rPr lang="en-ID" dirty="0"/>
              <a:t>A single ‘ism’</a:t>
            </a:r>
          </a:p>
          <a:p>
            <a:r>
              <a:rPr lang="en-ID" dirty="0"/>
              <a:t>Single idea (</a:t>
            </a:r>
            <a:r>
              <a:rPr lang="en-ID" dirty="0" err="1"/>
              <a:t>Vertovec</a:t>
            </a:r>
            <a:r>
              <a:rPr lang="en-ID" dirty="0"/>
              <a:t> &amp; </a:t>
            </a:r>
            <a:r>
              <a:rPr lang="en-ID" dirty="0" err="1"/>
              <a:t>Wessendorf</a:t>
            </a:r>
            <a:r>
              <a:rPr lang="en-ID" dirty="0"/>
              <a:t>)</a:t>
            </a:r>
            <a:endParaRPr lang="en-US" dirty="0"/>
          </a:p>
        </p:txBody>
      </p:sp>
    </p:spTree>
    <p:extLst>
      <p:ext uri="{BB962C8B-B14F-4D97-AF65-F5344CB8AC3E}">
        <p14:creationId xmlns:p14="http://schemas.microsoft.com/office/powerpoint/2010/main" val="139049541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DCEB0B7-A48B-714D-B479-51842DDE4697}"/>
              </a:ext>
            </a:extLst>
          </p:cNvPr>
          <p:cNvGraphicFramePr>
            <a:graphicFrameLocks noGrp="1"/>
          </p:cNvGraphicFramePr>
          <p:nvPr>
            <p:ph idx="1"/>
            <p:extLst>
              <p:ext uri="{D42A27DB-BD31-4B8C-83A1-F6EECF244321}">
                <p14:modId xmlns:p14="http://schemas.microsoft.com/office/powerpoint/2010/main" val="787572966"/>
              </p:ext>
            </p:extLst>
          </p:nvPr>
        </p:nvGraphicFramePr>
        <p:xfrm>
          <a:off x="738553" y="761999"/>
          <a:ext cx="11453447" cy="587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866234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00ECB0C-27BC-D841-9869-6721764550C7}"/>
              </a:ext>
            </a:extLst>
          </p:cNvPr>
          <p:cNvSpPr/>
          <p:nvPr/>
        </p:nvSpPr>
        <p:spPr>
          <a:xfrm>
            <a:off x="626275" y="2792186"/>
            <a:ext cx="4047325" cy="1617027"/>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462EE837-6DD7-EB46-9F58-B6562B4D07C0}"/>
              </a:ext>
            </a:extLst>
          </p:cNvPr>
          <p:cNvSpPr txBox="1"/>
          <p:nvPr/>
        </p:nvSpPr>
        <p:spPr>
          <a:xfrm>
            <a:off x="626275" y="2931885"/>
            <a:ext cx="4047325" cy="1477328"/>
          </a:xfrm>
          <a:prstGeom prst="rect">
            <a:avLst/>
          </a:prstGeom>
          <a:noFill/>
        </p:spPr>
        <p:txBody>
          <a:bodyPr wrap="square" rtlCol="0">
            <a:spAutoFit/>
          </a:bodyPr>
          <a:lstStyle/>
          <a:p>
            <a:pPr algn="ctr"/>
            <a:r>
              <a:rPr lang="en-US" sz="3600" dirty="0"/>
              <a:t>WAYS OF MULTICULTURALISM</a:t>
            </a:r>
          </a:p>
          <a:p>
            <a:pPr algn="ctr"/>
            <a:endParaRPr lang="en-US" dirty="0"/>
          </a:p>
        </p:txBody>
      </p:sp>
      <p:sp>
        <p:nvSpPr>
          <p:cNvPr id="19" name="Right Arrow 18">
            <a:extLst>
              <a:ext uri="{FF2B5EF4-FFF2-40B4-BE49-F238E27FC236}">
                <a16:creationId xmlns:a16="http://schemas.microsoft.com/office/drawing/2014/main" id="{CD735A74-4249-294A-80DB-94D2479D8CA3}"/>
              </a:ext>
            </a:extLst>
          </p:cNvPr>
          <p:cNvSpPr/>
          <p:nvPr/>
        </p:nvSpPr>
        <p:spPr>
          <a:xfrm>
            <a:off x="4934857" y="3239228"/>
            <a:ext cx="899886" cy="553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D115A0F-A01B-4D49-9A7F-8445760677D0}"/>
              </a:ext>
            </a:extLst>
          </p:cNvPr>
          <p:cNvSpPr/>
          <p:nvPr/>
        </p:nvSpPr>
        <p:spPr>
          <a:xfrm>
            <a:off x="6752488" y="977485"/>
            <a:ext cx="4583723" cy="665314"/>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a:t>SOCIAL SERVICE</a:t>
            </a:r>
          </a:p>
        </p:txBody>
      </p:sp>
      <p:sp>
        <p:nvSpPr>
          <p:cNvPr id="23" name="Rectangle 22">
            <a:extLst>
              <a:ext uri="{FF2B5EF4-FFF2-40B4-BE49-F238E27FC236}">
                <a16:creationId xmlns:a16="http://schemas.microsoft.com/office/drawing/2014/main" id="{04691434-C6C3-814D-BF26-C8C1CD484C26}"/>
              </a:ext>
            </a:extLst>
          </p:cNvPr>
          <p:cNvSpPr/>
          <p:nvPr/>
        </p:nvSpPr>
        <p:spPr>
          <a:xfrm>
            <a:off x="6752486" y="5880515"/>
            <a:ext cx="4583723" cy="646447"/>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a:t>FOOD</a:t>
            </a:r>
          </a:p>
        </p:txBody>
      </p:sp>
      <p:sp>
        <p:nvSpPr>
          <p:cNvPr id="24" name="Rectangle 23">
            <a:extLst>
              <a:ext uri="{FF2B5EF4-FFF2-40B4-BE49-F238E27FC236}">
                <a16:creationId xmlns:a16="http://schemas.microsoft.com/office/drawing/2014/main" id="{0A95E8FC-C8AB-0D41-8FC1-B027CA03B239}"/>
              </a:ext>
            </a:extLst>
          </p:cNvPr>
          <p:cNvSpPr/>
          <p:nvPr/>
        </p:nvSpPr>
        <p:spPr>
          <a:xfrm>
            <a:off x="6752488" y="180200"/>
            <a:ext cx="4583723" cy="665314"/>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a:t>EDUCATION</a:t>
            </a:r>
          </a:p>
        </p:txBody>
      </p:sp>
      <p:sp>
        <p:nvSpPr>
          <p:cNvPr id="25" name="Rectangle 24">
            <a:extLst>
              <a:ext uri="{FF2B5EF4-FFF2-40B4-BE49-F238E27FC236}">
                <a16:creationId xmlns:a16="http://schemas.microsoft.com/office/drawing/2014/main" id="{8D92BF38-68DF-BF48-8775-F8DCED286848}"/>
              </a:ext>
            </a:extLst>
          </p:cNvPr>
          <p:cNvSpPr/>
          <p:nvPr/>
        </p:nvSpPr>
        <p:spPr>
          <a:xfrm>
            <a:off x="6752485" y="1801883"/>
            <a:ext cx="4583723" cy="646447"/>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a:t>PUBLIC ACKNOWLEDGEMENT</a:t>
            </a:r>
          </a:p>
        </p:txBody>
      </p:sp>
      <p:sp>
        <p:nvSpPr>
          <p:cNvPr id="26" name="Rectangle 25">
            <a:extLst>
              <a:ext uri="{FF2B5EF4-FFF2-40B4-BE49-F238E27FC236}">
                <a16:creationId xmlns:a16="http://schemas.microsoft.com/office/drawing/2014/main" id="{948F1FE6-B30F-214B-8290-F8DE691BB3D5}"/>
              </a:ext>
            </a:extLst>
          </p:cNvPr>
          <p:cNvSpPr/>
          <p:nvPr/>
        </p:nvSpPr>
        <p:spPr>
          <a:xfrm>
            <a:off x="6752485" y="2599168"/>
            <a:ext cx="4583723" cy="646447"/>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a:t>PUBLIC DOCUMENTS</a:t>
            </a:r>
          </a:p>
        </p:txBody>
      </p:sp>
      <p:sp>
        <p:nvSpPr>
          <p:cNvPr id="27" name="Rectangle 26">
            <a:extLst>
              <a:ext uri="{FF2B5EF4-FFF2-40B4-BE49-F238E27FC236}">
                <a16:creationId xmlns:a16="http://schemas.microsoft.com/office/drawing/2014/main" id="{5D967808-C238-5043-BB70-814CBC46E165}"/>
              </a:ext>
            </a:extLst>
          </p:cNvPr>
          <p:cNvSpPr/>
          <p:nvPr/>
        </p:nvSpPr>
        <p:spPr>
          <a:xfrm>
            <a:off x="6752485" y="3398692"/>
            <a:ext cx="4583723" cy="665315"/>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a:t>RELIGIOUS ACCOMODATION</a:t>
            </a:r>
          </a:p>
        </p:txBody>
      </p:sp>
      <p:sp>
        <p:nvSpPr>
          <p:cNvPr id="28" name="Rectangle 27">
            <a:extLst>
              <a:ext uri="{FF2B5EF4-FFF2-40B4-BE49-F238E27FC236}">
                <a16:creationId xmlns:a16="http://schemas.microsoft.com/office/drawing/2014/main" id="{0C09214C-A342-3349-90E3-5AB8ECE03648}"/>
              </a:ext>
            </a:extLst>
          </p:cNvPr>
          <p:cNvSpPr/>
          <p:nvPr/>
        </p:nvSpPr>
        <p:spPr>
          <a:xfrm>
            <a:off x="6752485" y="4235148"/>
            <a:ext cx="4583723" cy="581351"/>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a:t>BROADCASTING</a:t>
            </a:r>
          </a:p>
        </p:txBody>
      </p:sp>
      <p:sp>
        <p:nvSpPr>
          <p:cNvPr id="29" name="Rectangle 28">
            <a:extLst>
              <a:ext uri="{FF2B5EF4-FFF2-40B4-BE49-F238E27FC236}">
                <a16:creationId xmlns:a16="http://schemas.microsoft.com/office/drawing/2014/main" id="{FB4E579B-CE35-634C-9399-DB7800B9D4DC}"/>
              </a:ext>
            </a:extLst>
          </p:cNvPr>
          <p:cNvSpPr/>
          <p:nvPr/>
        </p:nvSpPr>
        <p:spPr>
          <a:xfrm>
            <a:off x="6752485" y="5029312"/>
            <a:ext cx="4583723" cy="646447"/>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a:t>MEDIA</a:t>
            </a:r>
          </a:p>
        </p:txBody>
      </p:sp>
      <p:sp>
        <p:nvSpPr>
          <p:cNvPr id="38" name="Left Brace 37">
            <a:extLst>
              <a:ext uri="{FF2B5EF4-FFF2-40B4-BE49-F238E27FC236}">
                <a16:creationId xmlns:a16="http://schemas.microsoft.com/office/drawing/2014/main" id="{AAF5D2EB-2B3A-344A-B43F-29E079375C52}"/>
              </a:ext>
            </a:extLst>
          </p:cNvPr>
          <p:cNvSpPr/>
          <p:nvPr/>
        </p:nvSpPr>
        <p:spPr>
          <a:xfrm>
            <a:off x="6096000" y="512857"/>
            <a:ext cx="272143" cy="585528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3048795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4050C-65C0-CB40-895A-FB16A9DD7F3C}"/>
              </a:ext>
            </a:extLst>
          </p:cNvPr>
          <p:cNvSpPr>
            <a:spLocks noGrp="1"/>
          </p:cNvSpPr>
          <p:nvPr>
            <p:ph type="title"/>
          </p:nvPr>
        </p:nvSpPr>
        <p:spPr>
          <a:xfrm>
            <a:off x="838200" y="365126"/>
            <a:ext cx="10515600" cy="956334"/>
          </a:xfrm>
        </p:spPr>
        <p:txBody>
          <a:bodyPr>
            <a:normAutofit/>
          </a:bodyPr>
          <a:lstStyle/>
          <a:p>
            <a:pPr algn="ctr"/>
            <a:r>
              <a:rPr lang="en-US" sz="4800" b="1" dirty="0"/>
              <a:t>INDONESIA</a:t>
            </a:r>
          </a:p>
        </p:txBody>
      </p:sp>
      <p:pic>
        <p:nvPicPr>
          <p:cNvPr id="4" name="Content Placeholder 3">
            <a:extLst>
              <a:ext uri="{FF2B5EF4-FFF2-40B4-BE49-F238E27FC236}">
                <a16:creationId xmlns:a16="http://schemas.microsoft.com/office/drawing/2014/main" id="{A439144F-5FB1-804B-937E-906F41EBBB71}"/>
              </a:ext>
            </a:extLst>
          </p:cNvPr>
          <p:cNvPicPr>
            <a:picLocks noGrp="1" noChangeAspect="1"/>
          </p:cNvPicPr>
          <p:nvPr>
            <p:ph idx="1"/>
          </p:nvPr>
        </p:nvPicPr>
        <p:blipFill>
          <a:blip r:embed="rId2"/>
          <a:stretch>
            <a:fillRect/>
          </a:stretch>
        </p:blipFill>
        <p:spPr>
          <a:xfrm>
            <a:off x="653143" y="1321459"/>
            <a:ext cx="11152413" cy="5234489"/>
          </a:xfrm>
          <a:prstGeom prst="rect">
            <a:avLst/>
          </a:prstGeom>
        </p:spPr>
      </p:pic>
    </p:spTree>
    <p:extLst>
      <p:ext uri="{BB962C8B-B14F-4D97-AF65-F5344CB8AC3E}">
        <p14:creationId xmlns:p14="http://schemas.microsoft.com/office/powerpoint/2010/main" val="168557002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5078-DF08-BB4A-B8AD-E142CCB52F69}"/>
              </a:ext>
            </a:extLst>
          </p:cNvPr>
          <p:cNvSpPr>
            <a:spLocks noGrp="1"/>
          </p:cNvSpPr>
          <p:nvPr>
            <p:ph type="title"/>
          </p:nvPr>
        </p:nvSpPr>
        <p:spPr/>
        <p:txBody>
          <a:bodyPr/>
          <a:lstStyle/>
          <a:p>
            <a:pPr algn="ctr"/>
            <a:r>
              <a:rPr lang="en-US" b="1" dirty="0"/>
              <a:t>INDONESIA</a:t>
            </a:r>
            <a:endParaRPr lang="en-US" b="1" i="1" dirty="0"/>
          </a:p>
        </p:txBody>
      </p:sp>
      <p:sp>
        <p:nvSpPr>
          <p:cNvPr id="3" name="Content Placeholder 2">
            <a:extLst>
              <a:ext uri="{FF2B5EF4-FFF2-40B4-BE49-F238E27FC236}">
                <a16:creationId xmlns:a16="http://schemas.microsoft.com/office/drawing/2014/main" id="{BD468B4F-D79D-4D46-B963-30017948B7D2}"/>
              </a:ext>
            </a:extLst>
          </p:cNvPr>
          <p:cNvSpPr>
            <a:spLocks noGrp="1"/>
          </p:cNvSpPr>
          <p:nvPr>
            <p:ph idx="1"/>
          </p:nvPr>
        </p:nvSpPr>
        <p:spPr>
          <a:xfrm>
            <a:off x="838200" y="1690688"/>
            <a:ext cx="5257800" cy="4486275"/>
          </a:xfrm>
        </p:spPr>
        <p:txBody>
          <a:bodyPr>
            <a:normAutofit lnSpcReduction="10000"/>
          </a:bodyPr>
          <a:lstStyle/>
          <a:p>
            <a:r>
              <a:rPr lang="en-US" dirty="0"/>
              <a:t>300 ethnic groups with their own languages</a:t>
            </a:r>
          </a:p>
          <a:p>
            <a:r>
              <a:rPr lang="en-US" dirty="0"/>
              <a:t>1,340 ethnicities</a:t>
            </a:r>
          </a:p>
          <a:p>
            <a:r>
              <a:rPr lang="en-US" dirty="0"/>
              <a:t>Pancasila as the Foundation</a:t>
            </a:r>
          </a:p>
          <a:p>
            <a:r>
              <a:rPr lang="en-US" dirty="0"/>
              <a:t>Slogan </a:t>
            </a:r>
          </a:p>
          <a:p>
            <a:pPr marL="635000" indent="-288925">
              <a:buFont typeface="Wingdings" pitchFamily="2" charset="2"/>
              <a:buChar char="ü"/>
            </a:pPr>
            <a:r>
              <a:rPr lang="en-US" i="1" dirty="0" err="1"/>
              <a:t>Bhinneka</a:t>
            </a:r>
            <a:r>
              <a:rPr lang="en-US" i="1" dirty="0"/>
              <a:t> Tunggal </a:t>
            </a:r>
            <a:r>
              <a:rPr lang="en-US" i="1" dirty="0" err="1"/>
              <a:t>Ika</a:t>
            </a:r>
            <a:r>
              <a:rPr lang="en-US" i="1" dirty="0"/>
              <a:t> </a:t>
            </a:r>
            <a:r>
              <a:rPr lang="en-US" dirty="0"/>
              <a:t>(Unity with diversity)</a:t>
            </a:r>
          </a:p>
          <a:p>
            <a:pPr marL="635000" indent="-288925">
              <a:buFont typeface="Wingdings" pitchFamily="2" charset="2"/>
              <a:buChar char="ü"/>
            </a:pPr>
            <a:r>
              <a:rPr lang="en-ID" i="1" dirty="0" err="1"/>
              <a:t>satu</a:t>
            </a:r>
            <a:r>
              <a:rPr lang="en-ID" i="1" dirty="0"/>
              <a:t> </a:t>
            </a:r>
            <a:r>
              <a:rPr lang="en-ID" i="1" dirty="0" err="1"/>
              <a:t>nusa</a:t>
            </a:r>
            <a:r>
              <a:rPr lang="en-ID" i="1" dirty="0"/>
              <a:t>, </a:t>
            </a:r>
            <a:r>
              <a:rPr lang="en-ID" i="1" dirty="0" err="1"/>
              <a:t>satu</a:t>
            </a:r>
            <a:r>
              <a:rPr lang="en-ID" i="1" dirty="0"/>
              <a:t> </a:t>
            </a:r>
            <a:r>
              <a:rPr lang="en-ID" i="1" dirty="0" err="1"/>
              <a:t>bangsa</a:t>
            </a:r>
            <a:r>
              <a:rPr lang="en-ID" i="1" dirty="0"/>
              <a:t> dan </a:t>
            </a:r>
            <a:r>
              <a:rPr lang="en-ID" i="1" dirty="0" err="1"/>
              <a:t>satu</a:t>
            </a:r>
            <a:r>
              <a:rPr lang="en-ID" i="1" dirty="0"/>
              <a:t> </a:t>
            </a:r>
            <a:r>
              <a:rPr lang="en-ID" i="1" dirty="0" err="1"/>
              <a:t>bahasa</a:t>
            </a:r>
            <a:r>
              <a:rPr lang="en-ID" i="1" dirty="0"/>
              <a:t> </a:t>
            </a:r>
            <a:r>
              <a:rPr lang="en-ID" dirty="0"/>
              <a:t>(one homeland, one nation, and one language)</a:t>
            </a:r>
          </a:p>
          <a:p>
            <a:pPr marL="0" indent="0">
              <a:buNone/>
            </a:pPr>
            <a:endParaRPr lang="en-US" dirty="0"/>
          </a:p>
        </p:txBody>
      </p:sp>
      <p:pic>
        <p:nvPicPr>
          <p:cNvPr id="4" name="Picture 3">
            <a:extLst>
              <a:ext uri="{FF2B5EF4-FFF2-40B4-BE49-F238E27FC236}">
                <a16:creationId xmlns:a16="http://schemas.microsoft.com/office/drawing/2014/main" id="{18288D03-4352-2F45-8486-936215C3286D}"/>
              </a:ext>
            </a:extLst>
          </p:cNvPr>
          <p:cNvPicPr>
            <a:picLocks noChangeAspect="1"/>
          </p:cNvPicPr>
          <p:nvPr/>
        </p:nvPicPr>
        <p:blipFill>
          <a:blip r:embed="rId2"/>
          <a:stretch>
            <a:fillRect/>
          </a:stretch>
        </p:blipFill>
        <p:spPr>
          <a:xfrm>
            <a:off x="6337754" y="1690688"/>
            <a:ext cx="5601643" cy="2877004"/>
          </a:xfrm>
          <a:prstGeom prst="rect">
            <a:avLst/>
          </a:prstGeom>
        </p:spPr>
      </p:pic>
      <p:sp>
        <p:nvSpPr>
          <p:cNvPr id="5" name="TextBox 4">
            <a:extLst>
              <a:ext uri="{FF2B5EF4-FFF2-40B4-BE49-F238E27FC236}">
                <a16:creationId xmlns:a16="http://schemas.microsoft.com/office/drawing/2014/main" id="{9B0FC2F7-0498-CB49-BEFA-13355BB05B19}"/>
              </a:ext>
            </a:extLst>
          </p:cNvPr>
          <p:cNvSpPr txBox="1"/>
          <p:nvPr/>
        </p:nvSpPr>
        <p:spPr>
          <a:xfrm>
            <a:off x="6399302" y="4982646"/>
            <a:ext cx="5540095" cy="646331"/>
          </a:xfrm>
          <a:prstGeom prst="rect">
            <a:avLst/>
          </a:prstGeom>
          <a:noFill/>
        </p:spPr>
        <p:txBody>
          <a:bodyPr wrap="square" rtlCol="0">
            <a:spAutoFit/>
          </a:bodyPr>
          <a:lstStyle/>
          <a:p>
            <a:r>
              <a:rPr lang="en-US" dirty="0"/>
              <a:t>Javanese, </a:t>
            </a:r>
            <a:r>
              <a:rPr lang="en-US" dirty="0" err="1"/>
              <a:t>Bataknese</a:t>
            </a:r>
            <a:r>
              <a:rPr lang="en-US" dirty="0"/>
              <a:t>, Sundanese, Malay, Madurese, Dayak, </a:t>
            </a:r>
            <a:r>
              <a:rPr lang="en-US" dirty="0" err="1"/>
              <a:t>Bugis</a:t>
            </a:r>
            <a:r>
              <a:rPr lang="en-US" dirty="0"/>
              <a:t>, </a:t>
            </a:r>
            <a:r>
              <a:rPr lang="en-US" dirty="0" err="1"/>
              <a:t>Minang</a:t>
            </a:r>
            <a:r>
              <a:rPr lang="en-US" dirty="0"/>
              <a:t>, Betawi, </a:t>
            </a:r>
            <a:r>
              <a:rPr lang="en-US" dirty="0" err="1"/>
              <a:t>etc</a:t>
            </a:r>
            <a:endParaRPr lang="en-US" dirty="0"/>
          </a:p>
        </p:txBody>
      </p:sp>
    </p:spTree>
    <p:extLst>
      <p:ext uri="{BB962C8B-B14F-4D97-AF65-F5344CB8AC3E}">
        <p14:creationId xmlns:p14="http://schemas.microsoft.com/office/powerpoint/2010/main" val="87638081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66C4-5BF2-6F45-89EA-FE7FCA5A58ED}"/>
              </a:ext>
            </a:extLst>
          </p:cNvPr>
          <p:cNvSpPr>
            <a:spLocks noGrp="1"/>
          </p:cNvSpPr>
          <p:nvPr>
            <p:ph type="title"/>
          </p:nvPr>
        </p:nvSpPr>
        <p:spPr>
          <a:xfrm>
            <a:off x="838200" y="2800350"/>
            <a:ext cx="10515600" cy="1743075"/>
          </a:xfrm>
        </p:spPr>
        <p:txBody>
          <a:bodyPr>
            <a:normAutofit/>
          </a:bodyPr>
          <a:lstStyle/>
          <a:p>
            <a:pPr algn="ctr"/>
            <a:r>
              <a:rPr lang="en-US" sz="3200" b="1" dirty="0"/>
              <a:t>TAKES STEP FOR FORMULATING MULTICULTURALISM </a:t>
            </a:r>
            <a:br>
              <a:rPr lang="en-US" sz="3200" b="1" dirty="0"/>
            </a:br>
            <a:r>
              <a:rPr lang="en-US" sz="3200" b="1" dirty="0"/>
              <a:t>IN POLICIES:</a:t>
            </a:r>
            <a:br>
              <a:rPr lang="en-US" sz="3200" b="1" dirty="0"/>
            </a:br>
            <a:r>
              <a:rPr lang="en-US" sz="3200" b="1" dirty="0"/>
              <a:t>SOME EXAMPLES</a:t>
            </a:r>
          </a:p>
        </p:txBody>
      </p:sp>
    </p:spTree>
    <p:extLst>
      <p:ext uri="{BB962C8B-B14F-4D97-AF65-F5344CB8AC3E}">
        <p14:creationId xmlns:p14="http://schemas.microsoft.com/office/powerpoint/2010/main" val="69202067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18985-D05E-B446-8971-31E17A88A60D}"/>
              </a:ext>
            </a:extLst>
          </p:cNvPr>
          <p:cNvSpPr>
            <a:spLocks noGrp="1"/>
          </p:cNvSpPr>
          <p:nvPr>
            <p:ph type="title"/>
          </p:nvPr>
        </p:nvSpPr>
        <p:spPr>
          <a:xfrm>
            <a:off x="360947" y="365125"/>
            <a:ext cx="11510879" cy="1325563"/>
          </a:xfrm>
        </p:spPr>
        <p:txBody>
          <a:bodyPr>
            <a:normAutofit/>
          </a:bodyPr>
          <a:lstStyle/>
          <a:p>
            <a:pPr algn="ctr"/>
            <a:r>
              <a:rPr lang="en-US" sz="3600" b="1" dirty="0"/>
              <a:t>THE NATIONAL PLAN IN CULTURAL DEVELOPMENT</a:t>
            </a:r>
          </a:p>
        </p:txBody>
      </p:sp>
      <p:pic>
        <p:nvPicPr>
          <p:cNvPr id="4" name="Content Placeholder 3">
            <a:extLst>
              <a:ext uri="{FF2B5EF4-FFF2-40B4-BE49-F238E27FC236}">
                <a16:creationId xmlns:a16="http://schemas.microsoft.com/office/drawing/2014/main" id="{1815A0A0-F993-2F40-B3E5-D8143DAF54FA}"/>
              </a:ext>
            </a:extLst>
          </p:cNvPr>
          <p:cNvPicPr>
            <a:picLocks noGrp="1" noChangeAspect="1"/>
          </p:cNvPicPr>
          <p:nvPr>
            <p:ph idx="1"/>
          </p:nvPr>
        </p:nvPicPr>
        <p:blipFill>
          <a:blip r:embed="rId2"/>
          <a:stretch>
            <a:fillRect/>
          </a:stretch>
        </p:blipFill>
        <p:spPr>
          <a:xfrm>
            <a:off x="5179354" y="2369803"/>
            <a:ext cx="5751095" cy="3059093"/>
          </a:xfrm>
          <a:prstGeom prst="rect">
            <a:avLst/>
          </a:prstGeom>
        </p:spPr>
      </p:pic>
      <p:sp>
        <p:nvSpPr>
          <p:cNvPr id="5" name="TextBox 4">
            <a:extLst>
              <a:ext uri="{FF2B5EF4-FFF2-40B4-BE49-F238E27FC236}">
                <a16:creationId xmlns:a16="http://schemas.microsoft.com/office/drawing/2014/main" id="{AAEC74A1-880F-3A40-B961-AD4B4B121A90}"/>
              </a:ext>
            </a:extLst>
          </p:cNvPr>
          <p:cNvSpPr txBox="1"/>
          <p:nvPr/>
        </p:nvSpPr>
        <p:spPr>
          <a:xfrm>
            <a:off x="360947" y="2622076"/>
            <a:ext cx="4227678"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t>Pillars of Developing Culture </a:t>
            </a:r>
          </a:p>
          <a:p>
            <a:pPr marL="457200" indent="-457200">
              <a:buFont typeface="Arial" panose="020B0604020202020204" pitchFamily="34" charset="0"/>
              <a:buChar char="•"/>
            </a:pPr>
            <a:r>
              <a:rPr lang="en-US" sz="3200" dirty="0"/>
              <a:t>One of the Pillars is “strengthening multiculturalism”</a:t>
            </a:r>
          </a:p>
        </p:txBody>
      </p:sp>
    </p:spTree>
    <p:extLst>
      <p:ext uri="{BB962C8B-B14F-4D97-AF65-F5344CB8AC3E}">
        <p14:creationId xmlns:p14="http://schemas.microsoft.com/office/powerpoint/2010/main" val="426704839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989</TotalTime>
  <Words>733</Words>
  <Application>Microsoft Macintosh PowerPoint</Application>
  <PresentationFormat>Widescreen</PresentationFormat>
  <Paragraphs>74</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UNDERSTANDING THE ISSUES OF MULTICULTURALISM :  How Indonesia Takes Steps to Include Different Ethnicities in Its Policies</vt:lpstr>
      <vt:lpstr>DEFINITION</vt:lpstr>
      <vt:lpstr>ISSUES OF OBJECTION</vt:lpstr>
      <vt:lpstr>PowerPoint Presentation</vt:lpstr>
      <vt:lpstr>PowerPoint Presentation</vt:lpstr>
      <vt:lpstr>INDONESIA</vt:lpstr>
      <vt:lpstr>INDONESIA</vt:lpstr>
      <vt:lpstr>TAKES STEP FOR FORMULATING MULTICULTURALISM  IN POLICIES: SOME EXAMPLES</vt:lpstr>
      <vt:lpstr>THE NATIONAL PLAN IN CULTURAL DEVELOPMENT</vt:lpstr>
      <vt:lpstr>EDUCATION</vt:lpstr>
      <vt:lpstr>HEALTH</vt:lpstr>
      <vt:lpstr>BROADCASTING</vt:lpstr>
      <vt:lpstr>TOURISM</vt:lpstr>
      <vt:lpstr>Crisis example of Ethnics Conflict in Indonesia </vt:lpstr>
      <vt:lpstr>Example of Case</vt:lpstr>
      <vt:lpstr>National Human Rights Commission’s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ISSUES OF MULTICULTURALISM :  How Indonesia Takes Steps to Include Different Ethnicities in Its Policies</dc:title>
  <dc:creator>Microsoft Office User</dc:creator>
  <cp:lastModifiedBy>Microsoft Office User</cp:lastModifiedBy>
  <cp:revision>34</cp:revision>
  <dcterms:created xsi:type="dcterms:W3CDTF">2022-07-21T02:06:46Z</dcterms:created>
  <dcterms:modified xsi:type="dcterms:W3CDTF">2022-07-21T18:36:24Z</dcterms:modified>
</cp:coreProperties>
</file>