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4" r:id="rId2"/>
    <p:sldMasterId id="2147483771" r:id="rId3"/>
  </p:sldMasterIdLst>
  <p:sldIdLst>
    <p:sldId id="267" r:id="rId4"/>
    <p:sldId id="262" r:id="rId5"/>
    <p:sldId id="263" r:id="rId6"/>
    <p:sldId id="274" r:id="rId7"/>
    <p:sldId id="276" r:id="rId8"/>
    <p:sldId id="291" r:id="rId9"/>
    <p:sldId id="277" r:id="rId10"/>
    <p:sldId id="292" r:id="rId11"/>
    <p:sldId id="303" r:id="rId12"/>
    <p:sldId id="302" r:id="rId13"/>
    <p:sldId id="304" r:id="rId14"/>
    <p:sldId id="278" r:id="rId15"/>
    <p:sldId id="284" r:id="rId16"/>
    <p:sldId id="294" r:id="rId17"/>
    <p:sldId id="295" r:id="rId18"/>
    <p:sldId id="293" r:id="rId19"/>
    <p:sldId id="296" r:id="rId20"/>
    <p:sldId id="257" r:id="rId21"/>
    <p:sldId id="285" r:id="rId22"/>
    <p:sldId id="299" r:id="rId23"/>
    <p:sldId id="301" r:id="rId24"/>
    <p:sldId id="298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00"/>
    <a:srgbClr val="C7D3E6"/>
    <a:srgbClr val="3F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1025" y="-14700"/>
            <a:ext cx="9144000" cy="68580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Shape 11"/>
          <p:cNvSpPr/>
          <p:nvPr/>
        </p:nvSpPr>
        <p:spPr>
          <a:xfrm>
            <a:off x="5086350" y="-50800"/>
            <a:ext cx="4114800" cy="69596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Shape 12"/>
          <p:cNvSpPr/>
          <p:nvPr/>
        </p:nvSpPr>
        <p:spPr>
          <a:xfrm flipH="1">
            <a:off x="-418950" y="5859200"/>
            <a:ext cx="8172300" cy="9988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434343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 flipH="1">
            <a:off x="1028475" y="5555200"/>
            <a:ext cx="8369700" cy="304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536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423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50800"/>
            <a:ext cx="3312625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7" y="-23415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" name="Shape 98"/>
          <p:cNvSpPr/>
          <p:nvPr/>
        </p:nvSpPr>
        <p:spPr>
          <a:xfrm flipH="1">
            <a:off x="472134" y="-12700"/>
            <a:ext cx="518400" cy="9988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9" name="Shape 99"/>
          <p:cNvSpPr/>
          <p:nvPr/>
        </p:nvSpPr>
        <p:spPr>
          <a:xfrm flipH="1">
            <a:off x="990375" y="6567800"/>
            <a:ext cx="83697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117984" y="55741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9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877033"/>
            <a:ext cx="12993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9451"/>
            <a:ext cx="8661398" cy="6867451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454351"/>
            <a:ext cx="8847502" cy="3949300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8" name="Shape 18"/>
          <p:cNvSpPr/>
          <p:nvPr/>
        </p:nvSpPr>
        <p:spPr>
          <a:xfrm rot="10800000">
            <a:off x="3677237" y="6106593"/>
            <a:ext cx="394200" cy="175200"/>
          </a:xfrm>
          <a:prstGeom prst="triangle">
            <a:avLst>
              <a:gd name="adj" fmla="val 32425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9" name="Shape 19"/>
          <p:cNvGrpSpPr/>
          <p:nvPr/>
        </p:nvGrpSpPr>
        <p:grpSpPr>
          <a:xfrm flipH="1">
            <a:off x="3680204" y="5704465"/>
            <a:ext cx="5477861" cy="406068"/>
            <a:chOff x="-24158748" y="330075"/>
            <a:chExt cx="30568423" cy="1699506"/>
          </a:xfrm>
        </p:grpSpPr>
        <p:sp>
          <p:nvSpPr>
            <p:cNvPr id="20" name="Shape 20"/>
            <p:cNvSpPr/>
            <p:nvPr/>
          </p:nvSpPr>
          <p:spPr>
            <a:xfrm>
              <a:off x="-24158748" y="330081"/>
              <a:ext cx="28908000" cy="16995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Shape 21"/>
            <p:cNvSpPr/>
            <p:nvPr/>
          </p:nvSpPr>
          <p:spPr>
            <a:xfrm>
              <a:off x="4710175" y="330075"/>
              <a:ext cx="1699500" cy="16995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42610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305308" y="873570"/>
            <a:ext cx="1298448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 flipH="1">
            <a:off x="498697" y="-14220"/>
            <a:ext cx="8659368" cy="6867451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>
            <a:off x="305308" y="1444898"/>
            <a:ext cx="8851392" cy="3949300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8" name="Shape 18"/>
          <p:cNvSpPr/>
          <p:nvPr/>
        </p:nvSpPr>
        <p:spPr>
          <a:xfrm rot="10800000" flipH="1">
            <a:off x="5084064" y="6111188"/>
            <a:ext cx="393192" cy="175200"/>
          </a:xfrm>
          <a:prstGeom prst="triangle">
            <a:avLst>
              <a:gd name="adj" fmla="val 32425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9" name="Shape 19"/>
          <p:cNvGrpSpPr/>
          <p:nvPr/>
        </p:nvGrpSpPr>
        <p:grpSpPr>
          <a:xfrm>
            <a:off x="0" y="5704465"/>
            <a:ext cx="5477256" cy="406068"/>
            <a:chOff x="-24158748" y="330075"/>
            <a:chExt cx="30568423" cy="1699506"/>
          </a:xfrm>
        </p:grpSpPr>
        <p:sp>
          <p:nvSpPr>
            <p:cNvPr id="20" name="Shape 20"/>
            <p:cNvSpPr/>
            <p:nvPr/>
          </p:nvSpPr>
          <p:spPr>
            <a:xfrm>
              <a:off x="-24158748" y="330081"/>
              <a:ext cx="28908000" cy="16995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Shape 21"/>
            <p:cNvSpPr/>
            <p:nvPr/>
          </p:nvSpPr>
          <p:spPr>
            <a:xfrm>
              <a:off x="4710175" y="330075"/>
              <a:ext cx="1699500" cy="16995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987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3514025"/>
            <a:ext cx="889200" cy="395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9451"/>
            <a:ext cx="8661398" cy="6867451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3899768"/>
            <a:ext cx="6589087" cy="2703024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2" name="Shape 32"/>
          <p:cNvSpPr/>
          <p:nvPr/>
        </p:nvSpPr>
        <p:spPr>
          <a:xfrm rot="10800000">
            <a:off x="6946842" y="6597780"/>
            <a:ext cx="394200" cy="175200"/>
          </a:xfrm>
          <a:prstGeom prst="triangle">
            <a:avLst>
              <a:gd name="adj" fmla="val 32425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3" name="Shape 33"/>
          <p:cNvGrpSpPr/>
          <p:nvPr/>
        </p:nvGrpSpPr>
        <p:grpSpPr>
          <a:xfrm flipH="1">
            <a:off x="7106450" y="5963632"/>
            <a:ext cx="2040837" cy="894393"/>
            <a:chOff x="1297954" y="330075"/>
            <a:chExt cx="5169293" cy="1699506"/>
          </a:xfrm>
        </p:grpSpPr>
        <p:sp>
          <p:nvSpPr>
            <p:cNvPr id="34" name="Shape 34"/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Shape 35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6" name="Shape 36"/>
          <p:cNvGrpSpPr/>
          <p:nvPr userDrawn="1"/>
        </p:nvGrpSpPr>
        <p:grpSpPr>
          <a:xfrm flipH="1">
            <a:off x="6949809" y="6195652"/>
            <a:ext cx="2199863" cy="406084"/>
            <a:chOff x="-5827153" y="330075"/>
            <a:chExt cx="12276018" cy="1699569"/>
          </a:xfrm>
        </p:grpSpPr>
        <p:sp>
          <p:nvSpPr>
            <p:cNvPr id="37" name="Shape 37"/>
            <p:cNvSpPr/>
            <p:nvPr userDrawn="1"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" name="Shape 38"/>
            <p:cNvSpPr/>
            <p:nvPr/>
          </p:nvSpPr>
          <p:spPr>
            <a:xfrm>
              <a:off x="4749368" y="330075"/>
              <a:ext cx="1699497" cy="1699502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3828197"/>
            <a:ext cx="409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5300599"/>
            <a:ext cx="409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03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877033"/>
            <a:ext cx="12993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9451"/>
            <a:ext cx="8661398" cy="6867451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454351"/>
            <a:ext cx="8847502" cy="3949300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8" name="Shape 18"/>
          <p:cNvSpPr/>
          <p:nvPr/>
        </p:nvSpPr>
        <p:spPr>
          <a:xfrm rot="10800000">
            <a:off x="3677237" y="6106593"/>
            <a:ext cx="394200" cy="175200"/>
          </a:xfrm>
          <a:prstGeom prst="triangle">
            <a:avLst>
              <a:gd name="adj" fmla="val 32425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9" name="Shape 19"/>
          <p:cNvGrpSpPr/>
          <p:nvPr/>
        </p:nvGrpSpPr>
        <p:grpSpPr>
          <a:xfrm flipH="1">
            <a:off x="3680204" y="5704465"/>
            <a:ext cx="5477861" cy="406068"/>
            <a:chOff x="-24158748" y="330075"/>
            <a:chExt cx="30568423" cy="1699506"/>
          </a:xfrm>
        </p:grpSpPr>
        <p:sp>
          <p:nvSpPr>
            <p:cNvPr id="20" name="Shape 20"/>
            <p:cNvSpPr/>
            <p:nvPr/>
          </p:nvSpPr>
          <p:spPr>
            <a:xfrm>
              <a:off x="-24158748" y="330081"/>
              <a:ext cx="28908000" cy="16995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Shape 21"/>
            <p:cNvSpPr/>
            <p:nvPr/>
          </p:nvSpPr>
          <p:spPr>
            <a:xfrm>
              <a:off x="4710175" y="330075"/>
              <a:ext cx="1699500" cy="16995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425378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305308" y="873570"/>
            <a:ext cx="1298448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 flipH="1">
            <a:off x="498697" y="-14220"/>
            <a:ext cx="8659368" cy="6867451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>
            <a:off x="305308" y="1444898"/>
            <a:ext cx="8851392" cy="3949300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8" name="Shape 18"/>
          <p:cNvSpPr/>
          <p:nvPr/>
        </p:nvSpPr>
        <p:spPr>
          <a:xfrm rot="10800000" flipH="1">
            <a:off x="5084064" y="6111188"/>
            <a:ext cx="393192" cy="175200"/>
          </a:xfrm>
          <a:prstGeom prst="triangle">
            <a:avLst>
              <a:gd name="adj" fmla="val 32425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9" name="Shape 19"/>
          <p:cNvGrpSpPr/>
          <p:nvPr/>
        </p:nvGrpSpPr>
        <p:grpSpPr>
          <a:xfrm>
            <a:off x="0" y="5704465"/>
            <a:ext cx="5477256" cy="406068"/>
            <a:chOff x="-24158748" y="330075"/>
            <a:chExt cx="30568423" cy="1699506"/>
          </a:xfrm>
        </p:grpSpPr>
        <p:sp>
          <p:nvSpPr>
            <p:cNvPr id="20" name="Shape 20"/>
            <p:cNvSpPr/>
            <p:nvPr/>
          </p:nvSpPr>
          <p:spPr>
            <a:xfrm>
              <a:off x="-24158748" y="330081"/>
              <a:ext cx="28908000" cy="16995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Shape 21"/>
            <p:cNvSpPr/>
            <p:nvPr/>
          </p:nvSpPr>
          <p:spPr>
            <a:xfrm>
              <a:off x="4710175" y="330075"/>
              <a:ext cx="1699500" cy="16995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12611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3514025"/>
            <a:ext cx="889200" cy="395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9451"/>
            <a:ext cx="8661398" cy="6867451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3899768"/>
            <a:ext cx="6589087" cy="2703024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2" name="Shape 32"/>
          <p:cNvSpPr/>
          <p:nvPr/>
        </p:nvSpPr>
        <p:spPr>
          <a:xfrm rot="10800000">
            <a:off x="6946842" y="6597780"/>
            <a:ext cx="394200" cy="175200"/>
          </a:xfrm>
          <a:prstGeom prst="triangle">
            <a:avLst>
              <a:gd name="adj" fmla="val 32425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3" name="Shape 33"/>
          <p:cNvGrpSpPr/>
          <p:nvPr/>
        </p:nvGrpSpPr>
        <p:grpSpPr>
          <a:xfrm flipH="1">
            <a:off x="7106450" y="5963632"/>
            <a:ext cx="2040837" cy="894393"/>
            <a:chOff x="1297954" y="330075"/>
            <a:chExt cx="5169293" cy="1699506"/>
          </a:xfrm>
        </p:grpSpPr>
        <p:sp>
          <p:nvSpPr>
            <p:cNvPr id="34" name="Shape 34"/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Shape 35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6" name="Shape 36"/>
          <p:cNvGrpSpPr/>
          <p:nvPr userDrawn="1"/>
        </p:nvGrpSpPr>
        <p:grpSpPr>
          <a:xfrm flipH="1">
            <a:off x="6949809" y="6195652"/>
            <a:ext cx="2199863" cy="406084"/>
            <a:chOff x="-5827153" y="330075"/>
            <a:chExt cx="12276018" cy="1699569"/>
          </a:xfrm>
        </p:grpSpPr>
        <p:sp>
          <p:nvSpPr>
            <p:cNvPr id="37" name="Shape 37"/>
            <p:cNvSpPr/>
            <p:nvPr userDrawn="1"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" name="Shape 38"/>
            <p:cNvSpPr/>
            <p:nvPr/>
          </p:nvSpPr>
          <p:spPr>
            <a:xfrm>
              <a:off x="4749368" y="330075"/>
              <a:ext cx="1699497" cy="1699502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3828197"/>
            <a:ext cx="409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5300599"/>
            <a:ext cx="409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8742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544483" y="877033"/>
            <a:ext cx="12993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0" y="-9451"/>
            <a:ext cx="8661398" cy="6867451"/>
            <a:chOff x="0" y="-7088"/>
            <a:chExt cx="8661398" cy="5150588"/>
          </a:xfrm>
        </p:grpSpPr>
        <p:sp>
          <p:nvSpPr>
            <p:cNvPr id="45" name="Shape 4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" name="Shape 4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Shape 47"/>
          <p:cNvGrpSpPr/>
          <p:nvPr/>
        </p:nvGrpSpPr>
        <p:grpSpPr>
          <a:xfrm rot="10800000" flipH="1">
            <a:off x="1" y="1454351"/>
            <a:ext cx="8847502" cy="3949300"/>
            <a:chOff x="-8178042" y="-4493254"/>
            <a:chExt cx="19483598" cy="6522736"/>
          </a:xfrm>
        </p:grpSpPr>
        <p:sp>
          <p:nvSpPr>
            <p:cNvPr id="48" name="Shape 4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9775" y="1602667"/>
            <a:ext cx="5090700" cy="3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286600" y="1352767"/>
            <a:ext cx="6765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53" name="Shape 5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4" name="Shape 5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1852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09F052-379B-42CD-B15E-E3AC9337AE3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79D54-17CD-40C9-87F9-0AEA35D2C080}"/>
              </a:ext>
            </a:extLst>
          </p:cNvPr>
          <p:cNvSpPr/>
          <p:nvPr userDrawn="1"/>
        </p:nvSpPr>
        <p:spPr>
          <a:xfrm>
            <a:off x="0" y="1444815"/>
            <a:ext cx="9144000" cy="3949300"/>
          </a:xfrm>
          <a:prstGeom prst="rect">
            <a:avLst/>
          </a:prstGeom>
          <a:solidFill>
            <a:srgbClr val="3F5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3960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5075" y="-50800"/>
            <a:ext cx="3312625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Shape 32"/>
          <p:cNvSpPr/>
          <p:nvPr/>
        </p:nvSpPr>
        <p:spPr>
          <a:xfrm flipH="1">
            <a:off x="-903537" y="-23415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3" name="Shape 33"/>
          <p:cNvSpPr/>
          <p:nvPr/>
        </p:nvSpPr>
        <p:spPr>
          <a:xfrm flipH="1">
            <a:off x="472134" y="-12700"/>
            <a:ext cx="5184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" name="Shape 34"/>
          <p:cNvSpPr/>
          <p:nvPr/>
        </p:nvSpPr>
        <p:spPr>
          <a:xfrm flipH="1">
            <a:off x="742953" y="363800"/>
            <a:ext cx="75057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5" name="Shape 35"/>
          <p:cNvSpPr/>
          <p:nvPr/>
        </p:nvSpPr>
        <p:spPr>
          <a:xfrm flipH="1">
            <a:off x="7861618" y="363800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6" name="Shape 36"/>
          <p:cNvSpPr/>
          <p:nvPr/>
        </p:nvSpPr>
        <p:spPr>
          <a:xfrm flipH="1">
            <a:off x="990375" y="6567800"/>
            <a:ext cx="83697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04900" y="368100"/>
            <a:ext cx="672450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104900" y="1703500"/>
            <a:ext cx="7581900" cy="4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BD5C9-CAB2-4AC6-8494-A39C93B03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465" t="2234" r="15482" b="1937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3072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6BCB80-90C6-4088-85B0-D696298CB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465" t="80621" r="15483"/>
          <a:stretch/>
        </p:blipFill>
        <p:spPr>
          <a:xfrm>
            <a:off x="0" y="0"/>
            <a:ext cx="9144000" cy="16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163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492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6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2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44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87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2466139" y="5963632"/>
            <a:ext cx="6686825" cy="894393"/>
            <a:chOff x="5589288" y="4472723"/>
            <a:chExt cx="6686825" cy="670795"/>
          </a:xfrm>
        </p:grpSpPr>
        <p:sp>
          <p:nvSpPr>
            <p:cNvPr id="145" name="Shape 145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6" name="Shape 146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682800" y="6182000"/>
            <a:ext cx="6004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  <p:grpSp>
        <p:nvGrpSpPr>
          <p:cNvPr id="154" name="Shape 154"/>
          <p:cNvGrpSpPr/>
          <p:nvPr/>
        </p:nvGrpSpPr>
        <p:grpSpPr>
          <a:xfrm rot="10800000">
            <a:off x="-8" y="-2"/>
            <a:ext cx="2202830" cy="894393"/>
            <a:chOff x="5575242" y="4472723"/>
            <a:chExt cx="2202830" cy="670795"/>
          </a:xfrm>
        </p:grpSpPr>
        <p:sp>
          <p:nvSpPr>
            <p:cNvPr id="155" name="Shape 15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56" name="Shape 15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707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894393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066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11111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598400" y="2350967"/>
            <a:ext cx="59472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3239979" y="-15"/>
            <a:ext cx="2664079" cy="1769307"/>
            <a:chOff x="3578850" y="-50"/>
            <a:chExt cx="1816500" cy="904800"/>
          </a:xfrm>
        </p:grpSpPr>
        <p:sp>
          <p:nvSpPr>
            <p:cNvPr id="12" name="Shape 12"/>
            <p:cNvSpPr/>
            <p:nvPr/>
          </p:nvSpPr>
          <p:spPr>
            <a:xfrm rot="10800000">
              <a:off x="3578850" y="-50"/>
              <a:ext cx="1816500" cy="9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x="4487250" y="-50"/>
              <a:ext cx="908100" cy="904800"/>
            </a:xfrm>
            <a:prstGeom prst="triangle">
              <a:avLst>
                <a:gd name="adj" fmla="val 100000"/>
              </a:avLst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406118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bg>
      <p:bgPr>
        <a:solidFill>
          <a:srgbClr val="11111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598400" y="2350967"/>
            <a:ext cx="59472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3239979" y="-15"/>
            <a:ext cx="2664079" cy="1233729"/>
            <a:chOff x="3578850" y="-50"/>
            <a:chExt cx="1816500" cy="904800"/>
          </a:xfrm>
        </p:grpSpPr>
        <p:sp>
          <p:nvSpPr>
            <p:cNvPr id="12" name="Shape 12"/>
            <p:cNvSpPr/>
            <p:nvPr/>
          </p:nvSpPr>
          <p:spPr>
            <a:xfrm rot="10800000">
              <a:off x="3578850" y="-50"/>
              <a:ext cx="1816500" cy="9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x="4487250" y="-50"/>
              <a:ext cx="908100" cy="904800"/>
            </a:xfrm>
            <a:prstGeom prst="triangle">
              <a:avLst>
                <a:gd name="adj" fmla="val 100000"/>
              </a:avLst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148377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55075" y="-50800"/>
            <a:ext cx="3312625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Shape 42"/>
          <p:cNvSpPr/>
          <p:nvPr/>
        </p:nvSpPr>
        <p:spPr>
          <a:xfrm flipH="1">
            <a:off x="-903537" y="-23415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" name="Shape 43"/>
          <p:cNvSpPr/>
          <p:nvPr/>
        </p:nvSpPr>
        <p:spPr>
          <a:xfrm flipH="1">
            <a:off x="472134" y="-12700"/>
            <a:ext cx="5184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4" name="Shape 44"/>
          <p:cNvSpPr/>
          <p:nvPr/>
        </p:nvSpPr>
        <p:spPr>
          <a:xfrm flipH="1">
            <a:off x="742953" y="363800"/>
            <a:ext cx="75057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5" name="Shape 45"/>
          <p:cNvSpPr/>
          <p:nvPr/>
        </p:nvSpPr>
        <p:spPr>
          <a:xfrm flipH="1">
            <a:off x="7861618" y="363800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" name="Shape 46"/>
          <p:cNvSpPr/>
          <p:nvPr/>
        </p:nvSpPr>
        <p:spPr>
          <a:xfrm flipH="1">
            <a:off x="990375" y="6567800"/>
            <a:ext cx="83697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01386" y="363800"/>
            <a:ext cx="757440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01375" y="1748733"/>
            <a:ext cx="3681900" cy="47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▸"/>
              <a:defRPr sz="3467"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04949" y="1748733"/>
            <a:ext cx="3681900" cy="47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▸"/>
              <a:defRPr sz="3467"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86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129175" y="2212733"/>
            <a:ext cx="4885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129175" y="3989933"/>
            <a:ext cx="4885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" name="Shape 17"/>
          <p:cNvSpPr/>
          <p:nvPr/>
        </p:nvSpPr>
        <p:spPr>
          <a:xfrm rot="10800000">
            <a:off x="3269346" y="-58829"/>
            <a:ext cx="2605500" cy="17304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922535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031425" y="1000200"/>
            <a:ext cx="70812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031425" y="1801467"/>
            <a:ext cx="7081200" cy="4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hape 26"/>
          <p:cNvSpPr/>
          <p:nvPr/>
        </p:nvSpPr>
        <p:spPr>
          <a:xfrm rot="10800000">
            <a:off x="3821306" y="-69421"/>
            <a:ext cx="1501500" cy="9972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-125" y="6417867"/>
            <a:ext cx="9144000" cy="4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01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031425" y="1000200"/>
            <a:ext cx="70812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84100" y="1938167"/>
            <a:ext cx="3677100" cy="462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82718" y="1938167"/>
            <a:ext cx="3677100" cy="462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hape 32"/>
          <p:cNvSpPr/>
          <p:nvPr/>
        </p:nvSpPr>
        <p:spPr>
          <a:xfrm rot="10800000">
            <a:off x="3821306" y="-69421"/>
            <a:ext cx="1501500" cy="9972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-125" y="6417867"/>
            <a:ext cx="9144000" cy="4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0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031425" y="1000200"/>
            <a:ext cx="70812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39000" y="1962300"/>
            <a:ext cx="25791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3250326" y="1962300"/>
            <a:ext cx="25791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5961653" y="1962300"/>
            <a:ext cx="25791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hape 39"/>
          <p:cNvSpPr/>
          <p:nvPr/>
        </p:nvSpPr>
        <p:spPr>
          <a:xfrm rot="10800000">
            <a:off x="3821306" y="-69421"/>
            <a:ext cx="1501500" cy="9972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-125" y="6417867"/>
            <a:ext cx="9144000" cy="4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031425" y="1000200"/>
            <a:ext cx="70812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Shape 43"/>
          <p:cNvSpPr/>
          <p:nvPr/>
        </p:nvSpPr>
        <p:spPr>
          <a:xfrm rot="10800000">
            <a:off x="3821306" y="-69421"/>
            <a:ext cx="1501500" cy="9972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-125" y="6417867"/>
            <a:ext cx="9144000" cy="4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8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352350" y="5570267"/>
            <a:ext cx="44394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Shape 47"/>
          <p:cNvSpPr/>
          <p:nvPr/>
        </p:nvSpPr>
        <p:spPr>
          <a:xfrm>
            <a:off x="3821306" y="6263079"/>
            <a:ext cx="1501500" cy="9972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-125" y="6417867"/>
            <a:ext cx="9144000" cy="4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666666"/>
                </a:solidFill>
              </a:defRPr>
            </a:lvl1pPr>
            <a:lvl2pPr lvl="1">
              <a:buNone/>
              <a:defRPr>
                <a:solidFill>
                  <a:srgbClr val="666666"/>
                </a:solidFill>
              </a:defRPr>
            </a:lvl2pPr>
            <a:lvl3pPr lvl="2">
              <a:buNone/>
              <a:defRPr>
                <a:solidFill>
                  <a:srgbClr val="666666"/>
                </a:solidFill>
              </a:defRPr>
            </a:lvl3pPr>
            <a:lvl4pPr lvl="3">
              <a:buNone/>
              <a:defRPr>
                <a:solidFill>
                  <a:srgbClr val="666666"/>
                </a:solidFill>
              </a:defRPr>
            </a:lvl4pPr>
            <a:lvl5pPr lvl="4">
              <a:buNone/>
              <a:defRPr>
                <a:solidFill>
                  <a:srgbClr val="666666"/>
                </a:solidFill>
              </a:defRPr>
            </a:lvl5pPr>
            <a:lvl6pPr lvl="5">
              <a:buNone/>
              <a:defRPr>
                <a:solidFill>
                  <a:srgbClr val="666666"/>
                </a:solidFill>
              </a:defRPr>
            </a:lvl6pPr>
            <a:lvl7pPr lvl="6">
              <a:buNone/>
              <a:defRPr>
                <a:solidFill>
                  <a:srgbClr val="666666"/>
                </a:solidFill>
              </a:defRPr>
            </a:lvl7pPr>
            <a:lvl8pPr lvl="7">
              <a:buNone/>
              <a:defRPr>
                <a:solidFill>
                  <a:srgbClr val="666666"/>
                </a:solidFill>
              </a:defRPr>
            </a:lvl8pPr>
            <a:lvl9pPr lvl="8">
              <a:buNone/>
              <a:defRPr>
                <a:solidFill>
                  <a:srgbClr val="666666"/>
                </a:solidFill>
              </a:defRPr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88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op decoration" type="blank">
  <p:cSld name="Blank top decora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rot="10800000">
            <a:off x="3821306" y="-69421"/>
            <a:ext cx="1501500" cy="9972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-125" y="6417867"/>
            <a:ext cx="9144000" cy="4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decoration">
  <p:cSld name="Blank bottom decora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3821306" y="5954211"/>
            <a:ext cx="1501500" cy="9972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-125" y="6417867"/>
            <a:ext cx="9144000" cy="4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46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-125" y="6417867"/>
            <a:ext cx="9144000" cy="4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-55075" y="-50800"/>
            <a:ext cx="3312625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53" name="Shape 53"/>
          <p:cNvSpPr/>
          <p:nvPr/>
        </p:nvSpPr>
        <p:spPr>
          <a:xfrm flipH="1">
            <a:off x="-903537" y="-23415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" name="Shape 54"/>
          <p:cNvSpPr/>
          <p:nvPr/>
        </p:nvSpPr>
        <p:spPr>
          <a:xfrm flipH="1">
            <a:off x="472134" y="-12700"/>
            <a:ext cx="5184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5" name="Shape 55"/>
          <p:cNvSpPr/>
          <p:nvPr/>
        </p:nvSpPr>
        <p:spPr>
          <a:xfrm flipH="1">
            <a:off x="742953" y="363800"/>
            <a:ext cx="75057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6" name="Shape 56"/>
          <p:cNvSpPr/>
          <p:nvPr/>
        </p:nvSpPr>
        <p:spPr>
          <a:xfrm flipH="1">
            <a:off x="7861618" y="363800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7" name="Shape 57"/>
          <p:cNvSpPr/>
          <p:nvPr/>
        </p:nvSpPr>
        <p:spPr>
          <a:xfrm flipH="1">
            <a:off x="990375" y="6567800"/>
            <a:ext cx="83697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104900" y="368100"/>
            <a:ext cx="672450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104900" y="1632467"/>
            <a:ext cx="2423100" cy="4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3652189" y="1632467"/>
            <a:ext cx="2423100" cy="4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6199478" y="1632467"/>
            <a:ext cx="2423100" cy="4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55075" y="-50800"/>
            <a:ext cx="3312625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65" name="Shape 65"/>
          <p:cNvSpPr/>
          <p:nvPr/>
        </p:nvSpPr>
        <p:spPr>
          <a:xfrm flipH="1">
            <a:off x="-903537" y="-23415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6" name="Shape 66"/>
          <p:cNvSpPr/>
          <p:nvPr/>
        </p:nvSpPr>
        <p:spPr>
          <a:xfrm flipH="1">
            <a:off x="472134" y="-12700"/>
            <a:ext cx="5184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7" name="Shape 67"/>
          <p:cNvSpPr/>
          <p:nvPr/>
        </p:nvSpPr>
        <p:spPr>
          <a:xfrm flipH="1">
            <a:off x="742953" y="363800"/>
            <a:ext cx="75057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8" name="Shape 68"/>
          <p:cNvSpPr/>
          <p:nvPr/>
        </p:nvSpPr>
        <p:spPr>
          <a:xfrm flipH="1">
            <a:off x="7861618" y="363800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" name="Shape 69"/>
          <p:cNvSpPr/>
          <p:nvPr/>
        </p:nvSpPr>
        <p:spPr>
          <a:xfrm flipH="1">
            <a:off x="990375" y="6567800"/>
            <a:ext cx="83697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104900" y="368100"/>
            <a:ext cx="672450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2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55075" y="-50800"/>
            <a:ext cx="3312625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65" name="Shape 65"/>
          <p:cNvSpPr/>
          <p:nvPr/>
        </p:nvSpPr>
        <p:spPr>
          <a:xfrm flipH="1">
            <a:off x="-602345" y="1953884"/>
            <a:ext cx="1870824" cy="18833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6" name="Shape 66"/>
          <p:cNvSpPr/>
          <p:nvPr/>
        </p:nvSpPr>
        <p:spPr>
          <a:xfrm rot="20698104" flipH="1">
            <a:off x="802333" y="2233283"/>
            <a:ext cx="551293" cy="18833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7" name="Shape 67"/>
          <p:cNvSpPr/>
          <p:nvPr/>
        </p:nvSpPr>
        <p:spPr>
          <a:xfrm flipH="1">
            <a:off x="857252" y="2480799"/>
            <a:ext cx="7981947" cy="18833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8" name="Shape 68"/>
          <p:cNvSpPr/>
          <p:nvPr userDrawn="1"/>
        </p:nvSpPr>
        <p:spPr>
          <a:xfrm flipH="1">
            <a:off x="8092699" y="4461800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Shape 68">
            <a:extLst>
              <a:ext uri="{FF2B5EF4-FFF2-40B4-BE49-F238E27FC236}">
                <a16:creationId xmlns:a16="http://schemas.microsoft.com/office/drawing/2014/main" id="{B84B2A1C-2C74-494C-B502-5D0CF4488675}"/>
              </a:ext>
            </a:extLst>
          </p:cNvPr>
          <p:cNvSpPr/>
          <p:nvPr userDrawn="1"/>
        </p:nvSpPr>
        <p:spPr>
          <a:xfrm flipH="1">
            <a:off x="3257550" y="1384298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Shape 65">
            <a:extLst>
              <a:ext uri="{FF2B5EF4-FFF2-40B4-BE49-F238E27FC236}">
                <a16:creationId xmlns:a16="http://schemas.microsoft.com/office/drawing/2014/main" id="{E54ECC99-79AA-4B39-8F6F-8B4CA4420936}"/>
              </a:ext>
            </a:extLst>
          </p:cNvPr>
          <p:cNvSpPr/>
          <p:nvPr userDrawn="1"/>
        </p:nvSpPr>
        <p:spPr>
          <a:xfrm flipH="1">
            <a:off x="4401253" y="951605"/>
            <a:ext cx="1230993" cy="865385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Shape 65">
            <a:extLst>
              <a:ext uri="{FF2B5EF4-FFF2-40B4-BE49-F238E27FC236}">
                <a16:creationId xmlns:a16="http://schemas.microsoft.com/office/drawing/2014/main" id="{443881E8-0DB5-402E-B83A-1323E1E477ED}"/>
              </a:ext>
            </a:extLst>
          </p:cNvPr>
          <p:cNvSpPr/>
          <p:nvPr userDrawn="1"/>
        </p:nvSpPr>
        <p:spPr>
          <a:xfrm flipH="1">
            <a:off x="7365999" y="4398300"/>
            <a:ext cx="869746" cy="461903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9441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10" grpId="0" animBg="1"/>
      <p:bldP spid="11" grpId="0" animBg="1"/>
      <p:bldP spid="1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1_Image background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55075" y="-50800"/>
            <a:ext cx="3312625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4" name="Shape 74"/>
          <p:cNvSpPr/>
          <p:nvPr/>
        </p:nvSpPr>
        <p:spPr>
          <a:xfrm flipH="1">
            <a:off x="-827337" y="513076"/>
            <a:ext cx="1893912" cy="13507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" name="Shape 75"/>
          <p:cNvSpPr/>
          <p:nvPr/>
        </p:nvSpPr>
        <p:spPr>
          <a:xfrm flipH="1">
            <a:off x="472134" y="-12700"/>
            <a:ext cx="518400" cy="9988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Shape 76"/>
          <p:cNvSpPr/>
          <p:nvPr/>
        </p:nvSpPr>
        <p:spPr>
          <a:xfrm flipH="1">
            <a:off x="742953" y="900291"/>
            <a:ext cx="7505700" cy="1350700"/>
          </a:xfrm>
          <a:prstGeom prst="parallelogram">
            <a:avLst>
              <a:gd name="adj" fmla="val 51542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Shape 77"/>
          <p:cNvSpPr/>
          <p:nvPr/>
        </p:nvSpPr>
        <p:spPr>
          <a:xfrm flipH="1">
            <a:off x="7734300" y="900291"/>
            <a:ext cx="1886518" cy="13507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</p:txBody>
      </p:sp>
      <p:sp>
        <p:nvSpPr>
          <p:cNvPr id="78" name="Shape 78"/>
          <p:cNvSpPr/>
          <p:nvPr/>
        </p:nvSpPr>
        <p:spPr>
          <a:xfrm flipH="1">
            <a:off x="990375" y="6567800"/>
            <a:ext cx="83697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104900" y="1076241"/>
            <a:ext cx="672450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11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7" grpId="0" animBg="1"/>
      <p:bldP spid="7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1_Image background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55075" y="-50800"/>
            <a:ext cx="3312625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4" name="Shape 74"/>
          <p:cNvSpPr/>
          <p:nvPr/>
        </p:nvSpPr>
        <p:spPr>
          <a:xfrm flipH="1">
            <a:off x="-827337" y="513076"/>
            <a:ext cx="1893912" cy="13507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" name="Shape 75"/>
          <p:cNvSpPr/>
          <p:nvPr/>
        </p:nvSpPr>
        <p:spPr>
          <a:xfrm flipH="1">
            <a:off x="472134" y="-12700"/>
            <a:ext cx="518400" cy="9988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6" name="Shape 76"/>
          <p:cNvSpPr/>
          <p:nvPr/>
        </p:nvSpPr>
        <p:spPr>
          <a:xfrm flipH="1">
            <a:off x="742953" y="900291"/>
            <a:ext cx="7505700" cy="1350700"/>
          </a:xfrm>
          <a:prstGeom prst="parallelogram">
            <a:avLst>
              <a:gd name="adj" fmla="val 51542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Shape 77"/>
          <p:cNvSpPr/>
          <p:nvPr/>
        </p:nvSpPr>
        <p:spPr>
          <a:xfrm flipH="1">
            <a:off x="7734300" y="900291"/>
            <a:ext cx="1886518" cy="13507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8" name="Shape 78"/>
          <p:cNvSpPr/>
          <p:nvPr/>
        </p:nvSpPr>
        <p:spPr>
          <a:xfrm flipH="1">
            <a:off x="990375" y="6567800"/>
            <a:ext cx="83697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104900" y="1076241"/>
            <a:ext cx="672450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158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-55075" y="-50800"/>
            <a:ext cx="3312625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83" name="Shape 83"/>
          <p:cNvSpPr/>
          <p:nvPr/>
        </p:nvSpPr>
        <p:spPr>
          <a:xfrm flipH="1">
            <a:off x="742953" y="5875067"/>
            <a:ext cx="75057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4" name="Shape 84"/>
          <p:cNvSpPr/>
          <p:nvPr/>
        </p:nvSpPr>
        <p:spPr>
          <a:xfrm flipH="1">
            <a:off x="7861618" y="5875067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5" name="Shape 85"/>
          <p:cNvSpPr/>
          <p:nvPr/>
        </p:nvSpPr>
        <p:spPr>
          <a:xfrm flipH="1">
            <a:off x="-903537" y="-23415"/>
            <a:ext cx="17592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6" name="Shape 86"/>
          <p:cNvSpPr/>
          <p:nvPr/>
        </p:nvSpPr>
        <p:spPr>
          <a:xfrm flipH="1">
            <a:off x="472134" y="-12700"/>
            <a:ext cx="5184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123950" y="5875067"/>
            <a:ext cx="673740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4900" y="368100"/>
            <a:ext cx="6724500" cy="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75819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7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7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7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7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7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7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7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7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6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6" r:id="rId3"/>
    <p:sldLayoutId id="2147483747" r:id="rId4"/>
    <p:sldLayoutId id="2147483748" r:id="rId5"/>
    <p:sldLayoutId id="2147483798" r:id="rId6"/>
    <p:sldLayoutId id="2147483797" r:id="rId7"/>
    <p:sldLayoutId id="2147483799" r:id="rId8"/>
    <p:sldLayoutId id="2147483800" r:id="rId9"/>
    <p:sldLayoutId id="2147483752" r:id="rId10"/>
    <p:sldLayoutId id="2147483753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876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66" r:id="rId2"/>
    <p:sldLayoutId id="2147483756" r:id="rId3"/>
    <p:sldLayoutId id="2147483764" r:id="rId4"/>
    <p:sldLayoutId id="2147483767" r:id="rId5"/>
    <p:sldLayoutId id="2147483765" r:id="rId6"/>
    <p:sldLayoutId id="2147483757" r:id="rId7"/>
    <p:sldLayoutId id="2147483768" r:id="rId8"/>
    <p:sldLayoutId id="2147483769" r:id="rId9"/>
    <p:sldLayoutId id="2147483770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31425" y="1000200"/>
            <a:ext cx="70812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sz="18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31425" y="1801467"/>
            <a:ext cx="7081200" cy="4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ora"/>
              <a:buChar char="◈"/>
              <a:defRPr sz="2400">
                <a:latin typeface="Lora"/>
                <a:ea typeface="Lora"/>
                <a:cs typeface="Lora"/>
                <a:sym typeface="Lora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⬥"/>
              <a:defRPr sz="2000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⬦"/>
              <a:defRPr sz="2000">
                <a:latin typeface="Lora"/>
                <a:ea typeface="Lora"/>
                <a:cs typeface="Lora"/>
                <a:sym typeface="Lora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sz="2000">
                <a:latin typeface="Lora"/>
                <a:ea typeface="Lora"/>
                <a:cs typeface="Lora"/>
                <a:sym typeface="Lora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sz="2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125" y="6417867"/>
            <a:ext cx="91440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87DED265-ADB5-487A-A0B1-D41C5C60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612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83" r:id="rId2"/>
    <p:sldLayoutId id="2147483773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613521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B2BA-D7F2-4BD9-A858-8C0A4C3D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Lanjutan</a:t>
            </a:r>
            <a:r>
              <a:rPr lang="en-US" b="1" dirty="0"/>
              <a:t>….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23509-62A8-4B69-B144-875A7E4B9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7" t="2058" r="3538" b="13583"/>
          <a:stretch/>
        </p:blipFill>
        <p:spPr>
          <a:xfrm>
            <a:off x="1430680" y="2512362"/>
            <a:ext cx="6821133" cy="34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2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8F66-E87E-4961-BBD7-BBE6D27B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Bertentangan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Penjelasan</a:t>
            </a:r>
            <a:r>
              <a:rPr lang="en-US" b="1" dirty="0"/>
              <a:t> </a:t>
            </a:r>
            <a:r>
              <a:rPr lang="en-US" b="1" dirty="0" err="1"/>
              <a:t>Pasal</a:t>
            </a:r>
            <a:r>
              <a:rPr lang="en-US" b="1" dirty="0"/>
              <a:t> 72 </a:t>
            </a:r>
            <a:r>
              <a:rPr lang="en-US" b="1" dirty="0" err="1"/>
              <a:t>ayat</a:t>
            </a:r>
            <a:r>
              <a:rPr lang="en-US" b="1" dirty="0"/>
              <a:t> (2)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CFD04A-869B-4913-9F37-1F607F99BF6E}"/>
              </a:ext>
            </a:extLst>
          </p:cNvPr>
          <p:cNvSpPr/>
          <p:nvPr/>
        </p:nvSpPr>
        <p:spPr>
          <a:xfrm>
            <a:off x="1319569" y="2532608"/>
            <a:ext cx="69365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000" dirty="0" err="1"/>
              <a:t>Tenggang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7 (</a:t>
            </a:r>
            <a:r>
              <a:rPr lang="en-ID" sz="2000" dirty="0" err="1"/>
              <a:t>tujuh</a:t>
            </a:r>
            <a:r>
              <a:rPr lang="en-ID" sz="2000" dirty="0"/>
              <a:t>) </a:t>
            </a:r>
            <a:r>
              <a:rPr lang="en-ID" sz="2000" dirty="0" err="1"/>
              <a:t>hari</a:t>
            </a:r>
            <a:r>
              <a:rPr lang="en-ID" sz="2000" dirty="0"/>
              <a:t> </a:t>
            </a:r>
            <a:r>
              <a:rPr lang="en-ID" sz="2000" dirty="0" err="1"/>
              <a:t>dianggap</a:t>
            </a:r>
            <a:r>
              <a:rPr lang="en-ID" sz="2000" dirty="0"/>
              <a:t> </a:t>
            </a:r>
            <a:r>
              <a:rPr lang="en-ID" sz="2000" dirty="0" err="1"/>
              <a:t>layak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mempersiapkan</a:t>
            </a:r>
            <a:r>
              <a:rPr lang="en-ID" sz="2000" dirty="0"/>
              <a:t> </a:t>
            </a:r>
            <a:r>
              <a:rPr lang="en-ID" sz="2000" dirty="0" err="1"/>
              <a:t>segala</a:t>
            </a:r>
            <a:r>
              <a:rPr lang="en-ID" sz="2000" dirty="0"/>
              <a:t> </a:t>
            </a:r>
            <a:r>
              <a:rPr lang="en-ID" sz="2000" dirty="0" err="1"/>
              <a:t>hal</a:t>
            </a:r>
            <a:r>
              <a:rPr lang="en-ID" sz="2000" dirty="0"/>
              <a:t> yang </a:t>
            </a:r>
            <a:r>
              <a:rPr lang="en-ID" sz="2000" dirty="0" err="1"/>
              <a:t>berkaitan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b="1" u="sng" dirty="0"/>
              <a:t>TEKNIS PENULISAN</a:t>
            </a:r>
            <a:r>
              <a:rPr lang="en-ID" sz="2000" dirty="0"/>
              <a:t> </a:t>
            </a:r>
            <a:r>
              <a:rPr lang="en-ID" sz="2000" dirty="0" err="1"/>
              <a:t>Rancangan</a:t>
            </a:r>
            <a:r>
              <a:rPr lang="en-ID" sz="2000" dirty="0"/>
              <a:t> </a:t>
            </a:r>
            <a:r>
              <a:rPr lang="en-ID" sz="2000" dirty="0" err="1"/>
              <a:t>Undang-Undang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Lembaran</a:t>
            </a:r>
            <a:r>
              <a:rPr lang="en-ID" sz="2000" dirty="0"/>
              <a:t> </a:t>
            </a:r>
            <a:r>
              <a:rPr lang="en-ID" sz="2000" dirty="0" err="1"/>
              <a:t>Resmi</a:t>
            </a:r>
            <a:r>
              <a:rPr lang="en-ID" sz="2000" dirty="0"/>
              <a:t> </a:t>
            </a:r>
            <a:r>
              <a:rPr lang="en-ID" sz="2000" dirty="0" err="1"/>
              <a:t>Presiden</a:t>
            </a:r>
            <a:r>
              <a:rPr lang="en-ID" sz="2000" dirty="0"/>
              <a:t> </a:t>
            </a:r>
            <a:r>
              <a:rPr lang="en-ID" sz="2000" dirty="0" err="1"/>
              <a:t>sampai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penandatanganan</a:t>
            </a:r>
            <a:r>
              <a:rPr lang="en-ID" sz="2000" dirty="0"/>
              <a:t> </a:t>
            </a:r>
            <a:r>
              <a:rPr lang="en-ID" sz="2000" dirty="0" err="1"/>
              <a:t>pengesahan</a:t>
            </a:r>
            <a:r>
              <a:rPr lang="en-ID" sz="2000" dirty="0"/>
              <a:t> </a:t>
            </a:r>
            <a:r>
              <a:rPr lang="en-ID" sz="2000" dirty="0" err="1"/>
              <a:t>Undang-Undang</a:t>
            </a:r>
            <a:r>
              <a:rPr lang="en-ID" sz="2000" dirty="0"/>
              <a:t> oleh </a:t>
            </a:r>
            <a:r>
              <a:rPr lang="en-ID" sz="2000" dirty="0" err="1"/>
              <a:t>Presiden</a:t>
            </a:r>
            <a:r>
              <a:rPr lang="en-ID" sz="2000" dirty="0"/>
              <a:t> dan </a:t>
            </a:r>
            <a:r>
              <a:rPr lang="en-ID" sz="2000" dirty="0" err="1"/>
              <a:t>penandatanganan</a:t>
            </a:r>
            <a:r>
              <a:rPr lang="en-ID" sz="2000" dirty="0"/>
              <a:t> </a:t>
            </a:r>
            <a:r>
              <a:rPr lang="en-ID" sz="2000" dirty="0" err="1"/>
              <a:t>sekaligus</a:t>
            </a:r>
            <a:r>
              <a:rPr lang="en-ID" sz="2000" dirty="0"/>
              <a:t> </a:t>
            </a:r>
            <a:r>
              <a:rPr lang="en-ID" sz="2000" dirty="0" err="1"/>
              <a:t>Pengundangan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Lembaran</a:t>
            </a:r>
            <a:r>
              <a:rPr lang="en-ID" sz="2000" dirty="0"/>
              <a:t> Negara </a:t>
            </a:r>
            <a:r>
              <a:rPr lang="en-ID" sz="2000" dirty="0" err="1"/>
              <a:t>Republik</a:t>
            </a:r>
            <a:r>
              <a:rPr lang="en-ID" sz="2000" dirty="0"/>
              <a:t> Indonesia oleh </a:t>
            </a:r>
            <a:r>
              <a:rPr lang="en-ID" sz="2000" dirty="0" err="1"/>
              <a:t>menteri</a:t>
            </a:r>
            <a:r>
              <a:rPr lang="en-ID" sz="2000" dirty="0"/>
              <a:t> yang </a:t>
            </a:r>
            <a:r>
              <a:rPr lang="en-ID" sz="2000" dirty="0" err="1"/>
              <a:t>menyelenggarakan</a:t>
            </a:r>
            <a:r>
              <a:rPr lang="en-ID" sz="2000" dirty="0"/>
              <a:t> </a:t>
            </a:r>
            <a:r>
              <a:rPr lang="en-ID" sz="2000" dirty="0" err="1"/>
              <a:t>urusan</a:t>
            </a:r>
            <a:r>
              <a:rPr lang="en-ID" sz="2000" dirty="0"/>
              <a:t> </a:t>
            </a:r>
            <a:r>
              <a:rPr lang="en-ID" sz="2000" dirty="0" err="1"/>
              <a:t>pemerintahan</a:t>
            </a:r>
            <a:r>
              <a:rPr lang="en-ID" sz="2000" dirty="0"/>
              <a:t> di </a:t>
            </a:r>
            <a:r>
              <a:rPr lang="en-ID" sz="2000" dirty="0" err="1"/>
              <a:t>bidang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982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4A7FB1-7AB6-4FDD-8F5E-52EC30B9F7B4}"/>
              </a:ext>
            </a:extLst>
          </p:cNvPr>
          <p:cNvSpPr txBox="1"/>
          <p:nvPr/>
        </p:nvSpPr>
        <p:spPr>
          <a:xfrm>
            <a:off x="1481070" y="2964184"/>
            <a:ext cx="655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Aspek</a:t>
            </a: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Materil</a:t>
            </a:r>
            <a:endParaRPr 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38B9-DD16-45BE-9BA9-8FDAA067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err="1">
                <a:latin typeface="Arial Narrow" panose="020B0606020202030204" pitchFamily="34" charset="0"/>
              </a:rPr>
              <a:t>Klaster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Ketenagakerjaan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06195-2397-4B1C-B5FC-3C16C37C3355}"/>
              </a:ext>
            </a:extLst>
          </p:cNvPr>
          <p:cNvSpPr/>
          <p:nvPr/>
        </p:nvSpPr>
        <p:spPr>
          <a:xfrm>
            <a:off x="1504124" y="2767997"/>
            <a:ext cx="7401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/>
              <a:t>Pasal</a:t>
            </a:r>
            <a:r>
              <a:rPr lang="en-ID" sz="2400" b="1" dirty="0"/>
              <a:t> 14</a:t>
            </a:r>
          </a:p>
          <a:p>
            <a:r>
              <a:rPr lang="en-ID" sz="2400" dirty="0"/>
              <a:t>(3) </a:t>
            </a:r>
            <a:r>
              <a:rPr lang="en-ID" sz="2400" dirty="0" err="1"/>
              <a:t>Perizinan</a:t>
            </a:r>
            <a:r>
              <a:rPr lang="en-ID" sz="2400" dirty="0"/>
              <a:t> </a:t>
            </a:r>
            <a:r>
              <a:rPr lang="en-ID" sz="2400" dirty="0" err="1"/>
              <a:t>Berusaha</a:t>
            </a:r>
            <a:r>
              <a:rPr lang="en-ID" sz="2400" dirty="0"/>
              <a:t> </a:t>
            </a:r>
            <a:r>
              <a:rPr lang="en-ID" sz="2400" dirty="0" err="1"/>
              <a:t>sebagaimana</a:t>
            </a:r>
            <a:r>
              <a:rPr lang="en-ID" sz="2400" dirty="0"/>
              <a:t> </a:t>
            </a:r>
            <a:r>
              <a:rPr lang="en-ID" sz="2400" dirty="0" err="1"/>
              <a:t>dimaksud</a:t>
            </a:r>
            <a:r>
              <a:rPr lang="en-ID" sz="2400" dirty="0"/>
              <a:t> pada </a:t>
            </a:r>
            <a:r>
              <a:rPr lang="en-ID" sz="2400" dirty="0" err="1"/>
              <a:t>ayat</a:t>
            </a:r>
            <a:r>
              <a:rPr lang="en-ID" sz="2400" dirty="0"/>
              <a:t> (1) dan </a:t>
            </a:r>
            <a:r>
              <a:rPr lang="en-ID" sz="2400" dirty="0" err="1"/>
              <a:t>ayat</a:t>
            </a:r>
            <a:r>
              <a:rPr lang="en-ID" sz="2400" dirty="0"/>
              <a:t> (2)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memenuhi</a:t>
            </a:r>
            <a:r>
              <a:rPr lang="en-ID" sz="2400" dirty="0"/>
              <a:t> </a:t>
            </a:r>
            <a:r>
              <a:rPr lang="en-ID" sz="2400" dirty="0" err="1"/>
              <a:t>norma</a:t>
            </a:r>
            <a:r>
              <a:rPr lang="en-ID" sz="2400" dirty="0"/>
              <a:t>, </a:t>
            </a:r>
            <a:r>
              <a:rPr lang="en-ID" sz="2400" dirty="0" err="1"/>
              <a:t>standar</a:t>
            </a:r>
            <a:r>
              <a:rPr lang="en-ID" sz="2400" dirty="0"/>
              <a:t>, </a:t>
            </a:r>
            <a:r>
              <a:rPr lang="en-ID" sz="2400" dirty="0" err="1"/>
              <a:t>prosedur</a:t>
            </a:r>
            <a:r>
              <a:rPr lang="en-ID" sz="2400" dirty="0"/>
              <a:t>, dan </a:t>
            </a:r>
            <a:r>
              <a:rPr lang="en-ID" sz="2400" dirty="0" err="1"/>
              <a:t>kriteria</a:t>
            </a:r>
            <a:r>
              <a:rPr lang="en-ID" sz="2400" dirty="0"/>
              <a:t> yang </a:t>
            </a:r>
            <a:r>
              <a:rPr lang="en-ID" sz="2400" dirty="0" err="1"/>
              <a:t>ditetapkan</a:t>
            </a:r>
            <a:r>
              <a:rPr lang="en-ID" sz="2400" dirty="0"/>
              <a:t> oleh </a:t>
            </a:r>
            <a:r>
              <a:rPr lang="en-ID" sz="2400" dirty="0" err="1"/>
              <a:t>Pemerintah</a:t>
            </a:r>
            <a:r>
              <a:rPr lang="en-ID" sz="2400" dirty="0"/>
              <a:t> Pusat. </a:t>
            </a:r>
            <a:r>
              <a:rPr lang="en-ID" sz="2400" b="1" dirty="0"/>
              <a:t> </a:t>
            </a:r>
          </a:p>
          <a:p>
            <a:endParaRPr lang="en-ID" sz="2400" dirty="0"/>
          </a:p>
          <a:p>
            <a:r>
              <a:rPr lang="sv-SE" sz="2400" dirty="0"/>
              <a:t>Dampak Negatifnya: Kurang ada kontrol dari Pemda Provinsi dan Kab/kota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927057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87FF-5FA3-46BE-B728-DC7081AD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/>
              <a:t>Pasal</a:t>
            </a:r>
            <a:r>
              <a:rPr lang="en-US" sz="3200" b="1" dirty="0"/>
              <a:t> 79 </a:t>
            </a:r>
            <a:r>
              <a:rPr lang="en-US" sz="3200" b="1" dirty="0" err="1"/>
              <a:t>ayat</a:t>
            </a:r>
            <a:r>
              <a:rPr lang="en-US" sz="3200" b="1" dirty="0"/>
              <a:t> (1) dan (2)</a:t>
            </a:r>
            <a:endParaRPr lang="en-ID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066BD6-B581-4596-B6D2-C38454F724D8}"/>
              </a:ext>
            </a:extLst>
          </p:cNvPr>
          <p:cNvSpPr/>
          <p:nvPr/>
        </p:nvSpPr>
        <p:spPr>
          <a:xfrm>
            <a:off x="1364975" y="2413338"/>
            <a:ext cx="69308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/>
              <a:t>(1) </a:t>
            </a:r>
            <a:r>
              <a:rPr lang="en-ID" sz="1600" dirty="0" err="1"/>
              <a:t>Pengusaha</a:t>
            </a:r>
            <a:r>
              <a:rPr lang="en-ID" sz="1600" dirty="0"/>
              <a:t> </a:t>
            </a:r>
            <a:r>
              <a:rPr lang="en-ID" sz="1600" dirty="0" err="1"/>
              <a:t>wajib</a:t>
            </a:r>
            <a:r>
              <a:rPr lang="en-ID" sz="1600" dirty="0"/>
              <a:t> </a:t>
            </a:r>
            <a:r>
              <a:rPr lang="en-ID" sz="1600" dirty="0" err="1"/>
              <a:t>memberi</a:t>
            </a:r>
            <a:r>
              <a:rPr lang="en-ID" sz="1600" dirty="0"/>
              <a:t>: </a:t>
            </a:r>
          </a:p>
          <a:p>
            <a:pPr marL="342900" indent="-342900">
              <a:buAutoNum type="alphaLcPeriod"/>
            </a:pPr>
            <a:r>
              <a:rPr lang="en-ID" sz="1600" dirty="0" err="1"/>
              <a:t>waktu</a:t>
            </a:r>
            <a:r>
              <a:rPr lang="en-ID" sz="1600" dirty="0"/>
              <a:t> </a:t>
            </a:r>
            <a:r>
              <a:rPr lang="en-ID" sz="1600" dirty="0" err="1"/>
              <a:t>istirahat</a:t>
            </a:r>
            <a:r>
              <a:rPr lang="en-ID" sz="1600" dirty="0"/>
              <a:t>; dan </a:t>
            </a:r>
          </a:p>
          <a:p>
            <a:pPr marL="342900" indent="-342900">
              <a:buAutoNum type="alphaLcPeriod"/>
            </a:pPr>
            <a:r>
              <a:rPr lang="en-ID" sz="1600" dirty="0" err="1"/>
              <a:t>cuti</a:t>
            </a:r>
            <a:r>
              <a:rPr lang="en-ID" sz="1600" dirty="0"/>
              <a:t>. </a:t>
            </a:r>
          </a:p>
          <a:p>
            <a:endParaRPr lang="en-ID" sz="1600" dirty="0"/>
          </a:p>
          <a:p>
            <a:r>
              <a:rPr lang="en-ID" sz="1600" dirty="0"/>
              <a:t>(2) Waktu </a:t>
            </a:r>
            <a:r>
              <a:rPr lang="en-ID" sz="1600" dirty="0" err="1"/>
              <a:t>istirahat</a:t>
            </a:r>
            <a:r>
              <a:rPr lang="en-ID" sz="1600" dirty="0"/>
              <a:t> </a:t>
            </a:r>
            <a:r>
              <a:rPr lang="en-ID" sz="1600" dirty="0" err="1"/>
              <a:t>sebagaimana</a:t>
            </a:r>
            <a:r>
              <a:rPr lang="en-ID" sz="1600" dirty="0"/>
              <a:t> </a:t>
            </a:r>
            <a:r>
              <a:rPr lang="en-ID" sz="1600" dirty="0" err="1"/>
              <a:t>dimaksud</a:t>
            </a:r>
            <a:r>
              <a:rPr lang="en-ID" sz="1600" dirty="0"/>
              <a:t> pada </a:t>
            </a:r>
            <a:r>
              <a:rPr lang="en-ID" sz="1600" dirty="0" err="1"/>
              <a:t>ayat</a:t>
            </a:r>
            <a:r>
              <a:rPr lang="en-ID" sz="1600" dirty="0"/>
              <a:t> (1) </a:t>
            </a:r>
            <a:r>
              <a:rPr lang="en-ID" sz="1600" dirty="0" err="1"/>
              <a:t>huruf</a:t>
            </a:r>
            <a:r>
              <a:rPr lang="en-ID" sz="1600" dirty="0"/>
              <a:t> a </a:t>
            </a:r>
            <a:r>
              <a:rPr lang="en-ID" sz="1600" dirty="0" err="1"/>
              <a:t>wajib</a:t>
            </a:r>
            <a:r>
              <a:rPr lang="en-ID" sz="1600" dirty="0"/>
              <a:t> </a:t>
            </a:r>
            <a:r>
              <a:rPr lang="en-ID" sz="1600" dirty="0" err="1"/>
              <a:t>diberikan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</a:t>
            </a:r>
            <a:r>
              <a:rPr lang="en-ID" sz="1600" dirty="0" err="1"/>
              <a:t>pekerja</a:t>
            </a:r>
            <a:r>
              <a:rPr lang="en-ID" sz="1600" dirty="0"/>
              <a:t>/</a:t>
            </a:r>
            <a:r>
              <a:rPr lang="en-ID" sz="1600" dirty="0" err="1"/>
              <a:t>buruh</a:t>
            </a:r>
            <a:r>
              <a:rPr lang="en-ID" sz="1600" dirty="0"/>
              <a:t> paling </a:t>
            </a:r>
            <a:r>
              <a:rPr lang="en-ID" sz="1600" dirty="0" err="1"/>
              <a:t>sedikit</a:t>
            </a:r>
            <a:r>
              <a:rPr lang="en-ID" sz="1600" dirty="0"/>
              <a:t> </a:t>
            </a:r>
            <a:r>
              <a:rPr lang="en-ID" sz="1600" dirty="0" err="1"/>
              <a:t>meliputi</a:t>
            </a:r>
            <a:r>
              <a:rPr lang="en-ID" sz="1600" dirty="0"/>
              <a:t>: a. </a:t>
            </a:r>
            <a:r>
              <a:rPr lang="en-ID" sz="1600" dirty="0" err="1"/>
              <a:t>istirahat</a:t>
            </a:r>
            <a:r>
              <a:rPr lang="en-ID" sz="1600" dirty="0"/>
              <a:t> </a:t>
            </a:r>
            <a:r>
              <a:rPr lang="en-ID" sz="1600" dirty="0" err="1"/>
              <a:t>antara</a:t>
            </a:r>
            <a:r>
              <a:rPr lang="en-ID" sz="1600" dirty="0"/>
              <a:t> jam </a:t>
            </a:r>
            <a:r>
              <a:rPr lang="en-ID" sz="1600" dirty="0" err="1"/>
              <a:t>kerja</a:t>
            </a:r>
            <a:r>
              <a:rPr lang="en-ID" sz="1600" dirty="0"/>
              <a:t>, paling </a:t>
            </a:r>
            <a:r>
              <a:rPr lang="en-ID" sz="1600" dirty="0" err="1"/>
              <a:t>sedikit</a:t>
            </a:r>
            <a:r>
              <a:rPr lang="en-ID" sz="1600" dirty="0"/>
              <a:t> </a:t>
            </a:r>
            <a:r>
              <a:rPr lang="en-ID" sz="1600" dirty="0" err="1"/>
              <a:t>setengah</a:t>
            </a:r>
            <a:r>
              <a:rPr lang="en-ID" sz="1600" dirty="0"/>
              <a:t> jam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bekerja</a:t>
            </a:r>
            <a:r>
              <a:rPr lang="en-ID" sz="1600" dirty="0"/>
              <a:t> </a:t>
            </a:r>
            <a:r>
              <a:rPr lang="en-ID" sz="1600" dirty="0" err="1"/>
              <a:t>selama</a:t>
            </a:r>
            <a:r>
              <a:rPr lang="en-ID" sz="1600" dirty="0"/>
              <a:t> 4 (</a:t>
            </a:r>
            <a:r>
              <a:rPr lang="en-ID" sz="1600" dirty="0" err="1"/>
              <a:t>empat</a:t>
            </a:r>
            <a:r>
              <a:rPr lang="en-ID" sz="1600" dirty="0"/>
              <a:t>) jam </a:t>
            </a:r>
            <a:r>
              <a:rPr lang="en-ID" sz="1600" dirty="0" err="1"/>
              <a:t>terus</a:t>
            </a:r>
            <a:r>
              <a:rPr lang="en-ID" sz="1600" dirty="0"/>
              <a:t> </a:t>
            </a:r>
            <a:r>
              <a:rPr lang="en-ID" sz="1600" dirty="0" err="1"/>
              <a:t>menerus</a:t>
            </a:r>
            <a:r>
              <a:rPr lang="en-ID" sz="1600" dirty="0"/>
              <a:t>, dan </a:t>
            </a:r>
            <a:r>
              <a:rPr lang="en-ID" sz="1600" dirty="0" err="1"/>
              <a:t>waktu</a:t>
            </a:r>
            <a:r>
              <a:rPr lang="en-ID" sz="1600" dirty="0"/>
              <a:t> </a:t>
            </a:r>
            <a:r>
              <a:rPr lang="en-ID" sz="1600" dirty="0" err="1"/>
              <a:t>istirahat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termasuk</a:t>
            </a:r>
            <a:r>
              <a:rPr lang="en-ID" sz="1600" dirty="0"/>
              <a:t> jam </a:t>
            </a:r>
            <a:r>
              <a:rPr lang="en-ID" sz="1600" dirty="0" err="1"/>
              <a:t>kerja</a:t>
            </a:r>
            <a:r>
              <a:rPr lang="en-ID" sz="1600" dirty="0"/>
              <a:t>; dan b. </a:t>
            </a:r>
            <a:r>
              <a:rPr lang="en-ID" sz="1600" dirty="0" err="1"/>
              <a:t>istirahat</a:t>
            </a:r>
            <a:r>
              <a:rPr lang="en-ID" sz="1600" dirty="0"/>
              <a:t> </a:t>
            </a:r>
            <a:r>
              <a:rPr lang="en-ID" sz="1600" dirty="0" err="1"/>
              <a:t>mingguan</a:t>
            </a:r>
            <a:r>
              <a:rPr lang="en-ID" sz="1600" dirty="0"/>
              <a:t> 1 (</a:t>
            </a:r>
            <a:r>
              <a:rPr lang="en-ID" sz="1600" dirty="0" err="1"/>
              <a:t>satu</a:t>
            </a:r>
            <a:r>
              <a:rPr lang="en-ID" sz="1600" dirty="0"/>
              <a:t>) </a:t>
            </a:r>
            <a:r>
              <a:rPr lang="en-ID" sz="1600" dirty="0" err="1"/>
              <a:t>hari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6 (</a:t>
            </a:r>
            <a:r>
              <a:rPr lang="en-ID" sz="1600" dirty="0" err="1"/>
              <a:t>enam</a:t>
            </a:r>
            <a:r>
              <a:rPr lang="en-ID" sz="1600" dirty="0"/>
              <a:t>) </a:t>
            </a:r>
            <a:r>
              <a:rPr lang="en-ID" sz="1600" dirty="0" err="1"/>
              <a:t>hari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1 (</a:t>
            </a:r>
            <a:r>
              <a:rPr lang="en-ID" sz="1600" dirty="0" err="1"/>
              <a:t>satu</a:t>
            </a:r>
            <a:r>
              <a:rPr lang="en-ID" sz="1600" dirty="0"/>
              <a:t>) </a:t>
            </a:r>
            <a:r>
              <a:rPr lang="en-ID" sz="1600" dirty="0" err="1"/>
              <a:t>minggu</a:t>
            </a:r>
            <a:r>
              <a:rPr lang="en-ID" sz="1600" dirty="0"/>
              <a:t>. </a:t>
            </a:r>
          </a:p>
          <a:p>
            <a:endParaRPr lang="en-ID" sz="1600" dirty="0"/>
          </a:p>
          <a:p>
            <a:r>
              <a:rPr lang="en-ID" sz="1600" dirty="0" err="1"/>
              <a:t>Dampak</a:t>
            </a:r>
            <a:r>
              <a:rPr lang="en-ID" sz="1600" dirty="0"/>
              <a:t> </a:t>
            </a:r>
            <a:r>
              <a:rPr lang="en-ID" sz="1600" dirty="0" err="1"/>
              <a:t>Negatif</a:t>
            </a:r>
            <a:r>
              <a:rPr lang="en-ID" sz="1600" dirty="0"/>
              <a:t>: </a:t>
            </a:r>
            <a:r>
              <a:rPr lang="en-ID" sz="1600" dirty="0" err="1"/>
              <a:t>Menghilangkan</a:t>
            </a:r>
            <a:r>
              <a:rPr lang="en-ID" sz="1600" dirty="0"/>
              <a:t> </a:t>
            </a:r>
            <a:r>
              <a:rPr lang="en-ID" sz="1600" dirty="0" err="1"/>
              <a:t>pengaturan</a:t>
            </a:r>
            <a:r>
              <a:rPr lang="en-ID" sz="1600" dirty="0"/>
              <a:t> </a:t>
            </a:r>
            <a:r>
              <a:rPr lang="en-ID" sz="1600" dirty="0" err="1"/>
              <a:t>Istirahat</a:t>
            </a:r>
            <a:r>
              <a:rPr lang="en-ID" sz="1600" dirty="0"/>
              <a:t> </a:t>
            </a:r>
            <a:r>
              <a:rPr lang="en-ID" sz="1600" dirty="0" err="1"/>
              <a:t>Mingguan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5 (lima) </a:t>
            </a:r>
            <a:r>
              <a:rPr lang="en-ID" sz="1600" dirty="0" err="1"/>
              <a:t>hari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1 (</a:t>
            </a:r>
            <a:r>
              <a:rPr lang="en-ID" sz="1600" dirty="0" err="1"/>
              <a:t>satu</a:t>
            </a:r>
            <a:r>
              <a:rPr lang="en-ID" sz="1600" dirty="0"/>
              <a:t>) </a:t>
            </a:r>
            <a:r>
              <a:rPr lang="en-ID" sz="1600" dirty="0" err="1"/>
              <a:t>minggu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konsisten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Pasal</a:t>
            </a:r>
            <a:r>
              <a:rPr lang="en-ID" sz="1600" dirty="0"/>
              <a:t> 77 </a:t>
            </a:r>
            <a:r>
              <a:rPr lang="en-ID" sz="1600" dirty="0" err="1"/>
              <a:t>ayat</a:t>
            </a:r>
            <a:r>
              <a:rPr lang="en-ID" sz="1600" dirty="0"/>
              <a:t> (2) </a:t>
            </a:r>
            <a:r>
              <a:rPr lang="en-ID" sz="1600" dirty="0" err="1"/>
              <a:t>huruf</a:t>
            </a:r>
            <a:r>
              <a:rPr lang="en-ID" sz="1600" dirty="0"/>
              <a:t> b yang </a:t>
            </a:r>
            <a:r>
              <a:rPr lang="en-ID" sz="1600" dirty="0" err="1"/>
              <a:t>mengatur</a:t>
            </a:r>
            <a:r>
              <a:rPr lang="en-ID" sz="1600" dirty="0"/>
              <a:t> 5 </a:t>
            </a:r>
            <a:r>
              <a:rPr lang="en-ID" sz="1600" dirty="0" err="1"/>
              <a:t>hari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seminggu</a:t>
            </a:r>
            <a:r>
              <a:rPr lang="en-ID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06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4265-02A5-443F-A940-B3EFFD9F5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err="1"/>
              <a:t>Pasal</a:t>
            </a:r>
            <a:r>
              <a:rPr lang="en-US" sz="2800" b="1" dirty="0"/>
              <a:t> 154A</a:t>
            </a:r>
            <a:endParaRPr lang="en-ID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2384A-9CE7-46BF-B821-81D4E716E40D}"/>
              </a:ext>
            </a:extLst>
          </p:cNvPr>
          <p:cNvSpPr/>
          <p:nvPr/>
        </p:nvSpPr>
        <p:spPr>
          <a:xfrm>
            <a:off x="993913" y="3059668"/>
            <a:ext cx="7407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 err="1"/>
              <a:t>Dampak</a:t>
            </a:r>
            <a:r>
              <a:rPr lang="en-ID" sz="2000" dirty="0"/>
              <a:t> </a:t>
            </a:r>
            <a:r>
              <a:rPr lang="en-ID" sz="2000" dirty="0" err="1"/>
              <a:t>Negatif</a:t>
            </a:r>
            <a:r>
              <a:rPr lang="en-ID" sz="2000" dirty="0"/>
              <a:t>: </a:t>
            </a:r>
            <a:r>
              <a:rPr lang="en-ID" sz="2000" dirty="0" err="1"/>
              <a:t>Menghilangkan</a:t>
            </a:r>
            <a:r>
              <a:rPr lang="en-ID" sz="2000" dirty="0"/>
              <a:t> </a:t>
            </a:r>
            <a:r>
              <a:rPr lang="en-ID" sz="2000" dirty="0" err="1"/>
              <a:t>pengkalian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Perhitungan</a:t>
            </a:r>
            <a:r>
              <a:rPr lang="en-ID" sz="2000" dirty="0"/>
              <a:t> </a:t>
            </a:r>
            <a:r>
              <a:rPr lang="en-ID" sz="2000" dirty="0" err="1"/>
              <a:t>Uang</a:t>
            </a:r>
            <a:r>
              <a:rPr lang="en-ID" sz="2000" dirty="0"/>
              <a:t> </a:t>
            </a:r>
            <a:r>
              <a:rPr lang="en-ID" sz="2000" dirty="0" err="1"/>
              <a:t>Pesangon</a:t>
            </a:r>
            <a:r>
              <a:rPr lang="en-ID" sz="2000" dirty="0"/>
              <a:t>, </a:t>
            </a:r>
            <a:r>
              <a:rPr lang="en-ID" sz="2000" dirty="0" err="1"/>
              <a:t>Uang</a:t>
            </a:r>
            <a:r>
              <a:rPr lang="en-ID" sz="2000" dirty="0"/>
              <a:t> </a:t>
            </a:r>
            <a:r>
              <a:rPr lang="en-ID" sz="2000" dirty="0" err="1"/>
              <a:t>Penghargaan</a:t>
            </a:r>
            <a:r>
              <a:rPr lang="en-ID" sz="2000" dirty="0"/>
              <a:t> Masa </a:t>
            </a:r>
            <a:r>
              <a:rPr lang="en-ID" sz="2000" dirty="0" err="1"/>
              <a:t>Kerja</a:t>
            </a:r>
            <a:r>
              <a:rPr lang="en-ID" sz="2000" dirty="0"/>
              <a:t>, dan </a:t>
            </a:r>
            <a:r>
              <a:rPr lang="en-ID" sz="2000" dirty="0" err="1"/>
              <a:t>Uang</a:t>
            </a:r>
            <a:r>
              <a:rPr lang="en-ID" sz="2000" dirty="0"/>
              <a:t> </a:t>
            </a:r>
            <a:r>
              <a:rPr lang="en-ID" sz="2000" dirty="0" err="1"/>
              <a:t>Penggantian</a:t>
            </a:r>
            <a:r>
              <a:rPr lang="en-ID" sz="2000" dirty="0"/>
              <a:t> </a:t>
            </a:r>
            <a:r>
              <a:rPr lang="en-ID" sz="2000" dirty="0" err="1"/>
              <a:t>Hak</a:t>
            </a:r>
            <a:r>
              <a:rPr lang="en-ID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61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3D39-35C6-406E-8740-C5A87B9E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err="1"/>
              <a:t>Klaster</a:t>
            </a:r>
            <a:r>
              <a:rPr lang="en-US" sz="2800" b="1" dirty="0"/>
              <a:t> </a:t>
            </a:r>
            <a:r>
              <a:rPr lang="en-US" sz="2800" b="1" dirty="0" err="1"/>
              <a:t>Pertanahan</a:t>
            </a:r>
            <a:endParaRPr lang="en-ID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53BAD0-E2AB-4F1D-9899-1F63E6C87CBD}"/>
              </a:ext>
            </a:extLst>
          </p:cNvPr>
          <p:cNvSpPr/>
          <p:nvPr/>
        </p:nvSpPr>
        <p:spPr>
          <a:xfrm>
            <a:off x="1104900" y="2681981"/>
            <a:ext cx="74079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000" dirty="0" err="1"/>
              <a:t>Klaster</a:t>
            </a:r>
            <a:r>
              <a:rPr lang="en-ID" sz="2000" dirty="0"/>
              <a:t> </a:t>
            </a:r>
            <a:r>
              <a:rPr lang="en-ID" sz="2000" dirty="0" err="1"/>
              <a:t>pertanahan</a:t>
            </a:r>
            <a:r>
              <a:rPr lang="en-ID" sz="2000" dirty="0"/>
              <a:t>, </a:t>
            </a:r>
            <a:r>
              <a:rPr lang="en-ID" sz="2000" dirty="0" err="1"/>
              <a:t>pasal-pasalnya</a:t>
            </a:r>
            <a:r>
              <a:rPr lang="en-ID" sz="2000" dirty="0"/>
              <a:t> </a:t>
            </a:r>
            <a:r>
              <a:rPr lang="en-ID" sz="2000" dirty="0" err="1"/>
              <a:t>bertentangan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semangat</a:t>
            </a:r>
            <a:r>
              <a:rPr lang="en-ID" sz="2000" dirty="0"/>
              <a:t> </a:t>
            </a:r>
            <a:r>
              <a:rPr lang="en-ID" sz="2000" dirty="0" err="1"/>
              <a:t>Pasal</a:t>
            </a:r>
            <a:r>
              <a:rPr lang="en-ID" sz="2000" dirty="0"/>
              <a:t> 33 </a:t>
            </a:r>
            <a:r>
              <a:rPr lang="en-ID" sz="2000" dirty="0" err="1"/>
              <a:t>ayat</a:t>
            </a:r>
            <a:r>
              <a:rPr lang="en-ID" sz="2000" dirty="0"/>
              <a:t> (3) UUD 1945, dan TAP MPR IX/MPR/2001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segilintir</a:t>
            </a:r>
            <a:r>
              <a:rPr lang="en-ID" sz="2000" dirty="0"/>
              <a:t> orang (</a:t>
            </a:r>
            <a:r>
              <a:rPr lang="en-ID" sz="2000" dirty="0" err="1"/>
              <a:t>oligarki</a:t>
            </a:r>
            <a:r>
              <a:rPr lang="en-ID" sz="2000" dirty="0"/>
              <a:t>), </a:t>
            </a:r>
            <a:r>
              <a:rPr lang="en-ID" sz="2000" dirty="0" err="1"/>
              <a:t>bukan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kepentingan</a:t>
            </a:r>
            <a:r>
              <a:rPr lang="en-ID" sz="2000" dirty="0"/>
              <a:t> </a:t>
            </a:r>
            <a:r>
              <a:rPr lang="en-ID" sz="2000" dirty="0" err="1"/>
              <a:t>sebesar-besarnya</a:t>
            </a:r>
            <a:r>
              <a:rPr lang="en-ID" sz="2000" dirty="0"/>
              <a:t> </a:t>
            </a:r>
            <a:r>
              <a:rPr lang="en-ID" sz="2000" dirty="0" err="1"/>
              <a:t>rakyat</a:t>
            </a:r>
            <a:r>
              <a:rPr lang="en-ID" sz="2000" dirty="0"/>
              <a:t>.</a:t>
            </a:r>
          </a:p>
          <a:p>
            <a:pPr algn="ctr"/>
            <a:r>
              <a:rPr lang="en-ID" sz="2000" dirty="0" err="1"/>
              <a:t>Misalnya</a:t>
            </a:r>
            <a:r>
              <a:rPr lang="en-ID" sz="2000" dirty="0"/>
              <a:t> </a:t>
            </a:r>
            <a:r>
              <a:rPr lang="en-ID" sz="2000" dirty="0" err="1"/>
              <a:t>Pasal</a:t>
            </a:r>
            <a:r>
              <a:rPr lang="en-ID" sz="2000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bank </a:t>
            </a:r>
            <a:r>
              <a:rPr lang="en-ID" sz="2000" dirty="0" err="1"/>
              <a:t>tanah</a:t>
            </a:r>
            <a:r>
              <a:rPr lang="en-ID" sz="2000" dirty="0"/>
              <a:t> pada Omnibus Law </a:t>
            </a:r>
            <a:r>
              <a:rPr lang="en-ID" sz="2000" dirty="0" err="1"/>
              <a:t>dibahas</a:t>
            </a:r>
            <a:r>
              <a:rPr lang="en-ID" sz="2000" dirty="0"/>
              <a:t> pada </a:t>
            </a:r>
            <a:r>
              <a:rPr lang="en-ID" sz="2000" dirty="0" err="1"/>
              <a:t>pasal</a:t>
            </a:r>
            <a:r>
              <a:rPr lang="en-ID" sz="2000" dirty="0"/>
              <a:t> 125 </a:t>
            </a:r>
            <a:r>
              <a:rPr lang="en-ID" sz="2000" dirty="0" err="1"/>
              <a:t>sampai</a:t>
            </a:r>
            <a:r>
              <a:rPr lang="en-ID" sz="2000" dirty="0"/>
              <a:t> 130, di mana </a:t>
            </a:r>
            <a:r>
              <a:rPr lang="en-ID" sz="2000" dirty="0" err="1"/>
              <a:t>pembentukannya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oleh </a:t>
            </a:r>
            <a:r>
              <a:rPr lang="en-ID" sz="2000" dirty="0" err="1"/>
              <a:t>pemerintah</a:t>
            </a:r>
            <a:r>
              <a:rPr lang="en-ID" sz="2000" dirty="0"/>
              <a:t> </a:t>
            </a:r>
            <a:r>
              <a:rPr lang="en-ID" sz="2000" dirty="0" err="1"/>
              <a:t>pusat</a:t>
            </a:r>
            <a:r>
              <a:rPr lang="en-ID" sz="2000" dirty="0"/>
              <a:t>. Paling </a:t>
            </a:r>
            <a:r>
              <a:rPr lang="en-ID" sz="2000" dirty="0" err="1"/>
              <a:t>sedikit</a:t>
            </a:r>
            <a:r>
              <a:rPr lang="en-ID" sz="2000" dirty="0"/>
              <a:t> 30 </a:t>
            </a:r>
            <a:r>
              <a:rPr lang="en-ID" sz="2000" dirty="0" err="1"/>
              <a:t>persen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tanah</a:t>
            </a:r>
            <a:r>
              <a:rPr lang="en-ID" sz="2000" dirty="0"/>
              <a:t> negara </a:t>
            </a:r>
            <a:r>
              <a:rPr lang="en-ID" sz="2000" dirty="0" err="1"/>
              <a:t>diperuntukan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bank </a:t>
            </a:r>
            <a:r>
              <a:rPr lang="en-ID" sz="2000" dirty="0" err="1"/>
              <a:t>tanah</a:t>
            </a:r>
            <a:r>
              <a:rPr lang="en-ID" sz="2000" dirty="0"/>
              <a:t> dan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dikelola</a:t>
            </a:r>
            <a:r>
              <a:rPr lang="en-ID" sz="2000" dirty="0"/>
              <a:t> oleh badan </a:t>
            </a:r>
            <a:r>
              <a:rPr lang="en-ID" sz="2000" dirty="0" err="1"/>
              <a:t>pengawas</a:t>
            </a:r>
            <a:r>
              <a:rPr lang="en-ID" sz="2000" dirty="0"/>
              <a:t>.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pelaksanaannya</a:t>
            </a:r>
            <a:r>
              <a:rPr lang="en-ID" sz="2000" dirty="0"/>
              <a:t> </a:t>
            </a:r>
            <a:r>
              <a:rPr lang="en-ID" sz="2000" dirty="0" err="1"/>
              <a:t>nanti</a:t>
            </a:r>
            <a:r>
              <a:rPr lang="en-ID" sz="2000" dirty="0"/>
              <a:t> bank </a:t>
            </a:r>
            <a:r>
              <a:rPr lang="en-ID" sz="2000" dirty="0" err="1"/>
              <a:t>tanah</a:t>
            </a:r>
            <a:r>
              <a:rPr lang="en-ID" sz="2000" dirty="0"/>
              <a:t> </a:t>
            </a:r>
            <a:r>
              <a:rPr lang="en-ID" sz="2000" dirty="0" err="1"/>
              <a:t>diberikan</a:t>
            </a:r>
            <a:r>
              <a:rPr lang="en-ID" sz="2000" dirty="0"/>
              <a:t> </a:t>
            </a:r>
            <a:r>
              <a:rPr lang="en-ID" sz="2000" dirty="0" err="1"/>
              <a:t>hak</a:t>
            </a:r>
            <a:r>
              <a:rPr lang="en-ID" sz="2000" dirty="0"/>
              <a:t> </a:t>
            </a:r>
            <a:r>
              <a:rPr lang="en-ID" sz="2000" dirty="0" err="1"/>
              <a:t>pengelolaan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bentuk</a:t>
            </a:r>
            <a:r>
              <a:rPr lang="en-ID" sz="2000" dirty="0"/>
              <a:t> </a:t>
            </a:r>
            <a:r>
              <a:rPr lang="en-ID" sz="2000" dirty="0" err="1"/>
              <a:t>hak</a:t>
            </a:r>
            <a:r>
              <a:rPr lang="en-ID" sz="2000" dirty="0"/>
              <a:t> </a:t>
            </a:r>
            <a:r>
              <a:rPr lang="en-ID" sz="2000" dirty="0" err="1"/>
              <a:t>guna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, </a:t>
            </a:r>
            <a:r>
              <a:rPr lang="en-ID" sz="2000" dirty="0" err="1"/>
              <a:t>hak</a:t>
            </a:r>
            <a:r>
              <a:rPr lang="en-ID" sz="2000" dirty="0"/>
              <a:t> </a:t>
            </a:r>
            <a:r>
              <a:rPr lang="en-ID" sz="2000" dirty="0" err="1"/>
              <a:t>guna</a:t>
            </a:r>
            <a:r>
              <a:rPr lang="en-ID" sz="2000" dirty="0"/>
              <a:t> </a:t>
            </a:r>
            <a:r>
              <a:rPr lang="en-ID" sz="2000" dirty="0" err="1"/>
              <a:t>bangunan</a:t>
            </a:r>
            <a:r>
              <a:rPr lang="en-ID" sz="2000" dirty="0"/>
              <a:t>, dan </a:t>
            </a:r>
            <a:r>
              <a:rPr lang="en-ID" sz="2000" dirty="0" err="1"/>
              <a:t>hak</a:t>
            </a:r>
            <a:r>
              <a:rPr lang="en-ID" sz="2000" dirty="0"/>
              <a:t> </a:t>
            </a:r>
            <a:r>
              <a:rPr lang="en-ID" sz="2000" dirty="0" err="1"/>
              <a:t>pakai</a:t>
            </a:r>
            <a:r>
              <a:rPr lang="en-ID" sz="2000" dirty="0"/>
              <a:t>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86598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22BB-62EA-488D-9202-31363713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err="1"/>
              <a:t>Klaster</a:t>
            </a:r>
            <a:r>
              <a:rPr lang="en-US" sz="2800" b="1" dirty="0"/>
              <a:t> </a:t>
            </a:r>
            <a:r>
              <a:rPr lang="en-US" sz="2800" b="1" dirty="0" err="1"/>
              <a:t>Lingkungan</a:t>
            </a:r>
            <a:endParaRPr lang="en-ID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41EDE-C844-4324-BEB8-EDB594752DBA}"/>
              </a:ext>
            </a:extLst>
          </p:cNvPr>
          <p:cNvSpPr/>
          <p:nvPr/>
        </p:nvSpPr>
        <p:spPr>
          <a:xfrm>
            <a:off x="1104900" y="2681981"/>
            <a:ext cx="74079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2000" dirty="0" err="1"/>
              <a:t>Izin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diganti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persetujuan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ID" sz="2000" dirty="0" err="1"/>
              <a:t>Partisipasi</a:t>
            </a:r>
            <a:r>
              <a:rPr lang="en-ID" sz="2000" dirty="0"/>
              <a:t> </a:t>
            </a:r>
            <a:r>
              <a:rPr lang="en-ID" sz="2000" dirty="0" err="1"/>
              <a:t>publik</a:t>
            </a:r>
            <a:r>
              <a:rPr lang="en-ID" sz="2000" dirty="0"/>
              <a:t> </a:t>
            </a:r>
            <a:r>
              <a:rPr lang="en-ID" sz="2000" dirty="0" err="1"/>
              <a:t>dikurangi</a:t>
            </a:r>
            <a:endParaRPr lang="en-ID" sz="2000" dirty="0"/>
          </a:p>
          <a:p>
            <a:endParaRPr lang="en-ID" sz="2000" dirty="0"/>
          </a:p>
          <a:p>
            <a:pPr marL="457200" indent="-457200">
              <a:buFont typeface="+mj-lt"/>
              <a:buAutoNum type="arabicPeriod"/>
            </a:pPr>
            <a:endParaRPr lang="en-ID" sz="2000" dirty="0"/>
          </a:p>
          <a:p>
            <a:pPr algn="ctr"/>
            <a:r>
              <a:rPr lang="en-ID" sz="2000" dirty="0" err="1"/>
              <a:t>Pasal</a:t>
            </a:r>
            <a:r>
              <a:rPr lang="en-ID" sz="2000" dirty="0"/>
              <a:t> 26 Ayat (2) PPLH </a:t>
            </a:r>
            <a:r>
              <a:rPr lang="en-ID" sz="2000" dirty="0" err="1"/>
              <a:t>menjadi</a:t>
            </a:r>
            <a:r>
              <a:rPr lang="en-ID" sz="2000" dirty="0"/>
              <a:t>: "</a:t>
            </a:r>
            <a:r>
              <a:rPr lang="en-ID" sz="2000" dirty="0" err="1"/>
              <a:t>penyusunan</a:t>
            </a:r>
            <a:r>
              <a:rPr lang="en-ID" sz="2000" dirty="0"/>
              <a:t> </a:t>
            </a:r>
            <a:r>
              <a:rPr lang="en-ID" sz="2000" dirty="0" err="1"/>
              <a:t>dokumen</a:t>
            </a:r>
            <a:r>
              <a:rPr lang="en-ID" sz="2000" dirty="0"/>
              <a:t> </a:t>
            </a:r>
            <a:r>
              <a:rPr lang="en-ID" sz="2000" dirty="0" err="1"/>
              <a:t>Amdal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melibatkan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 yang </a:t>
            </a:r>
            <a:r>
              <a:rPr lang="en-ID" sz="2000" dirty="0" err="1"/>
              <a:t>terkena</a:t>
            </a:r>
            <a:r>
              <a:rPr lang="en-ID" sz="2000" dirty="0"/>
              <a:t> </a:t>
            </a:r>
            <a:r>
              <a:rPr lang="en-ID" sz="2000" dirty="0" err="1"/>
              <a:t>dampak</a:t>
            </a:r>
            <a:r>
              <a:rPr lang="en-ID" sz="2000" dirty="0"/>
              <a:t> </a:t>
            </a:r>
            <a:r>
              <a:rPr lang="en-ID" sz="2000" dirty="0" err="1"/>
              <a:t>langsung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rencana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"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13834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38B9-DD16-45BE-9BA9-8FDAA067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98" y="1076241"/>
            <a:ext cx="6133026" cy="998800"/>
          </a:xfrm>
        </p:spPr>
        <p:txBody>
          <a:bodyPr/>
          <a:lstStyle/>
          <a:p>
            <a:pPr algn="ctr"/>
            <a:r>
              <a:rPr lang="en-US" sz="2800" b="1" dirty="0">
                <a:latin typeface="Arial Narrow" panose="020B0606020202030204" pitchFamily="34" charset="0"/>
              </a:rPr>
              <a:t>UU </a:t>
            </a:r>
            <a:r>
              <a:rPr lang="en-US" sz="2800" b="1" dirty="0" err="1">
                <a:latin typeface="Arial Narrow" panose="020B0606020202030204" pitchFamily="34" charset="0"/>
              </a:rPr>
              <a:t>Elitis</a:t>
            </a:r>
            <a:r>
              <a:rPr lang="en-US" sz="2800" b="1" dirty="0">
                <a:latin typeface="Arial Narrow" panose="020B0606020202030204" pitchFamily="34" charset="0"/>
              </a:rPr>
              <a:t>, </a:t>
            </a:r>
            <a:r>
              <a:rPr lang="en-US" sz="2800" b="1" dirty="0" err="1">
                <a:latin typeface="Arial Narrow" panose="020B0606020202030204" pitchFamily="34" charset="0"/>
              </a:rPr>
              <a:t>Ortodoks</a:t>
            </a:r>
            <a:r>
              <a:rPr lang="en-US" sz="2800" b="1" dirty="0">
                <a:latin typeface="Arial Narrow" panose="020B0606020202030204" pitchFamily="34" charset="0"/>
              </a:rPr>
              <a:t>, dan </a:t>
            </a:r>
            <a:r>
              <a:rPr lang="en-US" sz="2800" b="1" dirty="0" err="1">
                <a:latin typeface="Arial Narrow" panose="020B0606020202030204" pitchFamily="34" charset="0"/>
              </a:rPr>
              <a:t>Otoriter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45BE5-D57D-44C0-B69A-4AE31B0E8F16}"/>
              </a:ext>
            </a:extLst>
          </p:cNvPr>
          <p:cNvSpPr/>
          <p:nvPr/>
        </p:nvSpPr>
        <p:spPr>
          <a:xfrm>
            <a:off x="1504124" y="2767997"/>
            <a:ext cx="74013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/>
              <a:t>Asas</a:t>
            </a:r>
            <a:r>
              <a:rPr lang="en-ID" sz="2400" b="1" dirty="0"/>
              <a:t> </a:t>
            </a:r>
            <a:r>
              <a:rPr lang="en-ID" sz="2400" b="1" i="1" dirty="0" err="1"/>
              <a:t>lex</a:t>
            </a:r>
            <a:r>
              <a:rPr lang="en-ID" sz="2400" b="1" i="1" dirty="0"/>
              <a:t> superior </a:t>
            </a:r>
            <a:r>
              <a:rPr lang="en-ID" sz="2400" b="1" i="1" dirty="0" err="1"/>
              <a:t>derogat</a:t>
            </a:r>
            <a:r>
              <a:rPr lang="en-ID" sz="2400" b="1" i="1" dirty="0"/>
              <a:t> </a:t>
            </a:r>
            <a:r>
              <a:rPr lang="en-ID" sz="2400" b="1" i="1" dirty="0" err="1"/>
              <a:t>legi</a:t>
            </a:r>
            <a:r>
              <a:rPr lang="en-ID" sz="2400" b="1" i="1" dirty="0"/>
              <a:t> inferior</a:t>
            </a:r>
          </a:p>
          <a:p>
            <a:r>
              <a:rPr lang="en-ID" sz="2400" b="1" dirty="0" err="1"/>
              <a:t>Asas</a:t>
            </a:r>
            <a:r>
              <a:rPr lang="en-ID" sz="2400" b="1" dirty="0"/>
              <a:t> </a:t>
            </a:r>
            <a:r>
              <a:rPr lang="en-ID" sz="2400" b="1" i="1" dirty="0" err="1"/>
              <a:t>lex</a:t>
            </a:r>
            <a:r>
              <a:rPr lang="en-ID" sz="2400" b="1" i="1" dirty="0"/>
              <a:t> </a:t>
            </a:r>
            <a:r>
              <a:rPr lang="en-ID" sz="2400" b="1" i="1" dirty="0" err="1"/>
              <a:t>specialis</a:t>
            </a:r>
            <a:r>
              <a:rPr lang="en-ID" sz="2400" b="1" i="1" dirty="0"/>
              <a:t> </a:t>
            </a:r>
            <a:r>
              <a:rPr lang="en-ID" sz="2400" b="1" i="1" dirty="0" err="1"/>
              <a:t>derogat</a:t>
            </a:r>
            <a:r>
              <a:rPr lang="en-ID" sz="2400" b="1" i="1" dirty="0"/>
              <a:t> </a:t>
            </a:r>
            <a:r>
              <a:rPr lang="en-ID" sz="2400" b="1" i="1" dirty="0" err="1"/>
              <a:t>legi</a:t>
            </a:r>
            <a:r>
              <a:rPr lang="en-ID" sz="2400" b="1" i="1" dirty="0"/>
              <a:t> </a:t>
            </a:r>
            <a:r>
              <a:rPr lang="en-ID" sz="2400" b="1" i="1" dirty="0" err="1"/>
              <a:t>generalis</a:t>
            </a:r>
            <a:endParaRPr lang="en-ID" sz="2400" dirty="0"/>
          </a:p>
          <a:p>
            <a:r>
              <a:rPr lang="en-ID" sz="2400" b="1" dirty="0" err="1"/>
              <a:t>Asas</a:t>
            </a:r>
            <a:r>
              <a:rPr lang="en-ID" sz="2400" b="1" dirty="0"/>
              <a:t> </a:t>
            </a:r>
            <a:r>
              <a:rPr lang="en-ID" sz="2400" b="1" i="1" dirty="0" err="1"/>
              <a:t>lex</a:t>
            </a:r>
            <a:r>
              <a:rPr lang="en-ID" sz="2400" b="1" i="1" dirty="0"/>
              <a:t> posterior </a:t>
            </a:r>
            <a:r>
              <a:rPr lang="en-ID" sz="2400" b="1" i="1" dirty="0" err="1"/>
              <a:t>derogat</a:t>
            </a:r>
            <a:r>
              <a:rPr lang="en-ID" sz="2400" b="1" i="1" dirty="0"/>
              <a:t> </a:t>
            </a:r>
            <a:r>
              <a:rPr lang="en-ID" sz="2400" b="1" i="1" dirty="0" err="1"/>
              <a:t>legi</a:t>
            </a:r>
            <a:r>
              <a:rPr lang="en-ID" sz="2400" b="1" i="1" dirty="0"/>
              <a:t> priori</a:t>
            </a:r>
          </a:p>
          <a:p>
            <a:endParaRPr lang="en-ID" sz="2400" b="1" i="1" dirty="0"/>
          </a:p>
          <a:p>
            <a:r>
              <a:rPr lang="en-ID" sz="2400" b="1" dirty="0" err="1"/>
              <a:t>Penerapan</a:t>
            </a:r>
            <a:r>
              <a:rPr lang="en-ID" sz="2400" b="1" dirty="0"/>
              <a:t> </a:t>
            </a:r>
            <a:r>
              <a:rPr lang="en-ID" sz="2400" b="1" dirty="0" err="1"/>
              <a:t>asas</a:t>
            </a:r>
            <a:r>
              <a:rPr lang="en-ID" sz="2400" b="1" dirty="0"/>
              <a:t> </a:t>
            </a:r>
            <a:r>
              <a:rPr lang="en-ID" sz="2400" b="1" dirty="0" err="1"/>
              <a:t>hukum</a:t>
            </a:r>
            <a:r>
              <a:rPr lang="en-ID" sz="2400" b="1" dirty="0"/>
              <a:t> yang </a:t>
            </a:r>
            <a:r>
              <a:rPr lang="en-ID" sz="2400" b="1" dirty="0" err="1"/>
              <a:t>tidak</a:t>
            </a:r>
            <a:r>
              <a:rPr lang="en-ID" sz="2400" b="1" dirty="0"/>
              <a:t> </a:t>
            </a:r>
            <a:r>
              <a:rPr lang="en-ID" sz="2400" b="1" dirty="0" err="1"/>
              <a:t>tepat</a:t>
            </a:r>
            <a:r>
              <a:rPr lang="en-ID" sz="2400" b="1" dirty="0"/>
              <a:t> dan Pada </a:t>
            </a:r>
            <a:r>
              <a:rPr lang="en-ID" sz="2400" b="1" dirty="0" err="1"/>
              <a:t>akhirnya</a:t>
            </a:r>
            <a:r>
              <a:rPr lang="en-ID" sz="2400" b="1" dirty="0"/>
              <a:t> </a:t>
            </a:r>
            <a:r>
              <a:rPr lang="en-ID" sz="2400" b="1" dirty="0" err="1"/>
              <a:t>bertentangan</a:t>
            </a:r>
            <a:r>
              <a:rPr lang="en-ID" sz="2400" b="1" dirty="0"/>
              <a:t> </a:t>
            </a:r>
            <a:r>
              <a:rPr lang="en-ID" sz="2400" b="1" dirty="0" err="1"/>
              <a:t>dengan</a:t>
            </a:r>
            <a:r>
              <a:rPr lang="en-ID" sz="2400" b="1" dirty="0"/>
              <a:t> </a:t>
            </a:r>
            <a:r>
              <a:rPr lang="en-ID" sz="2400" b="1" dirty="0" err="1"/>
              <a:t>Pasal</a:t>
            </a:r>
            <a:r>
              <a:rPr lang="en-ID" sz="2400" b="1" dirty="0"/>
              <a:t> 28D </a:t>
            </a:r>
            <a:r>
              <a:rPr lang="en-ID" sz="2400" b="1" dirty="0" err="1"/>
              <a:t>ayat</a:t>
            </a:r>
            <a:r>
              <a:rPr lang="en-ID" sz="2400" b="1" dirty="0"/>
              <a:t> 1 UUD 1945 </a:t>
            </a:r>
            <a:r>
              <a:rPr lang="en-ID" sz="2400" b="1" dirty="0" err="1"/>
              <a:t>tentang</a:t>
            </a:r>
            <a:r>
              <a:rPr lang="en-ID" sz="2400" b="1" dirty="0"/>
              <a:t> </a:t>
            </a:r>
            <a:r>
              <a:rPr lang="en-ID" sz="2400" b="1" dirty="0" err="1"/>
              <a:t>kepastian</a:t>
            </a:r>
            <a:r>
              <a:rPr lang="en-ID" sz="2400" b="1" dirty="0"/>
              <a:t> </a:t>
            </a:r>
            <a:r>
              <a:rPr lang="en-ID" sz="2400" b="1" dirty="0" err="1"/>
              <a:t>hukum</a:t>
            </a:r>
            <a:r>
              <a:rPr lang="en-ID" sz="2400" b="1" dirty="0"/>
              <a:t>.</a:t>
            </a:r>
          </a:p>
          <a:p>
            <a:endParaRPr lang="en-ID" sz="2400" b="1" dirty="0"/>
          </a:p>
          <a:p>
            <a:r>
              <a:rPr lang="en-ID" sz="2400" b="1" dirty="0" err="1"/>
              <a:t>Argumentasi</a:t>
            </a:r>
            <a:r>
              <a:rPr lang="en-ID" sz="2400" b="1" dirty="0"/>
              <a:t> </a:t>
            </a:r>
            <a:r>
              <a:rPr lang="en-ID" sz="2400" b="1" dirty="0" err="1"/>
              <a:t>pokoke</a:t>
            </a:r>
            <a:r>
              <a:rPr lang="en-ID" sz="2400" b="1" dirty="0"/>
              <a:t>…(</a:t>
            </a:r>
            <a:r>
              <a:rPr lang="en-ID" sz="2400" b="1" dirty="0" err="1"/>
              <a:t>tidak</a:t>
            </a:r>
            <a:r>
              <a:rPr lang="en-ID" sz="2400" b="1" dirty="0"/>
              <a:t> </a:t>
            </a:r>
            <a:r>
              <a:rPr lang="en-ID" sz="2400" b="1" dirty="0" err="1"/>
              <a:t>ada</a:t>
            </a:r>
            <a:r>
              <a:rPr lang="en-ID" sz="2400" b="1" dirty="0"/>
              <a:t> </a:t>
            </a:r>
            <a:r>
              <a:rPr lang="en-ID" sz="2400" b="1" dirty="0" err="1"/>
              <a:t>komunikasi</a:t>
            </a:r>
            <a:r>
              <a:rPr lang="en-ID" sz="2400" b="1" dirty="0"/>
              <a:t> </a:t>
            </a:r>
            <a:r>
              <a:rPr lang="en-ID" sz="2400" b="1" dirty="0" err="1"/>
              <a:t>politik</a:t>
            </a:r>
            <a:r>
              <a:rPr lang="en-ID" sz="2400" b="1" dirty="0"/>
              <a:t> yang </a:t>
            </a:r>
            <a:r>
              <a:rPr lang="en-ID" sz="2400" b="1" dirty="0" err="1"/>
              <a:t>baik</a:t>
            </a:r>
            <a:r>
              <a:rPr lang="en-ID" sz="2400" b="1" dirty="0"/>
              <a:t> </a:t>
            </a:r>
            <a:r>
              <a:rPr lang="en-ID" sz="2400" b="1" dirty="0" err="1"/>
              <a:t>dengan</a:t>
            </a:r>
            <a:r>
              <a:rPr lang="en-ID" sz="2400" b="1" dirty="0"/>
              <a:t> </a:t>
            </a:r>
            <a:r>
              <a:rPr lang="en-ID" sz="2400" b="1" i="1" dirty="0" err="1"/>
              <a:t>stakehoders</a:t>
            </a:r>
            <a:r>
              <a:rPr lang="en-ID" sz="2400" b="1" dirty="0"/>
              <a:t> </a:t>
            </a:r>
            <a:r>
              <a:rPr lang="en-ID" sz="2400" b="1" dirty="0" err="1"/>
              <a:t>secara</a:t>
            </a:r>
            <a:r>
              <a:rPr lang="en-ID" sz="2400" b="1" dirty="0"/>
              <a:t> </a:t>
            </a:r>
            <a:r>
              <a:rPr lang="en-ID" sz="2400" b="1" dirty="0" err="1"/>
              <a:t>keseluruhan</a:t>
            </a:r>
            <a:r>
              <a:rPr lang="en-ID" sz="2400" b="1" dirty="0"/>
              <a:t>).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9687259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38B9-DD16-45BE-9BA9-8FDAA067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Arial Narrow" panose="020B0606020202030204" pitchFamily="34" charset="0"/>
              </a:rPr>
              <a:t>UU a quo dan </a:t>
            </a:r>
            <a:r>
              <a:rPr lang="en-US" sz="2800" b="1" dirty="0" err="1">
                <a:latin typeface="Arial Narrow" panose="020B0606020202030204" pitchFamily="34" charset="0"/>
              </a:rPr>
              <a:t>kaitannya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dengan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teori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Efisiensi</a:t>
            </a:r>
            <a:r>
              <a:rPr lang="en-US" sz="2800" b="1" dirty="0">
                <a:latin typeface="Arial Narrow" panose="020B0606020202030204" pitchFamily="34" charset="0"/>
              </a:rPr>
              <a:t> Pareto dan Kaldor-Hicks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45BE5-D57D-44C0-B69A-4AE31B0E8F16}"/>
              </a:ext>
            </a:extLst>
          </p:cNvPr>
          <p:cNvSpPr/>
          <p:nvPr/>
        </p:nvSpPr>
        <p:spPr>
          <a:xfrm>
            <a:off x="1504124" y="2767997"/>
            <a:ext cx="7401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>
                <a:latin typeface="+mj-lt"/>
              </a:rPr>
              <a:t>Pareto efficiency occurs where at least one party benefits and nobody is made worse off. Kaldor Hicks states that a decision can be more efficient – as long as there is a net gain to society – enabling any potential losers to be compensated from the net gain.</a:t>
            </a:r>
          </a:p>
          <a:p>
            <a:pPr algn="just"/>
            <a:endParaRPr lang="en-US" sz="2400" dirty="0">
              <a:latin typeface="+mj-lt"/>
            </a:endParaRPr>
          </a:p>
          <a:p>
            <a:pPr algn="just"/>
            <a:r>
              <a:rPr lang="en-US" sz="2000" dirty="0" err="1">
                <a:latin typeface="+mj-lt"/>
              </a:rPr>
              <a:t>Bertentangan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Pasal</a:t>
            </a:r>
            <a:r>
              <a:rPr lang="en-US" sz="2000" dirty="0">
                <a:latin typeface="+mj-lt"/>
              </a:rPr>
              <a:t> 33 </a:t>
            </a:r>
            <a:r>
              <a:rPr lang="en-US" sz="2000" dirty="0" err="1">
                <a:latin typeface="+mj-lt"/>
              </a:rPr>
              <a:t>ayat</a:t>
            </a:r>
            <a:r>
              <a:rPr lang="en-US" sz="2000" dirty="0">
                <a:latin typeface="+mj-lt"/>
              </a:rPr>
              <a:t> (4) UUD 1945</a:t>
            </a:r>
          </a:p>
          <a:p>
            <a:pPr algn="just"/>
            <a:r>
              <a:rPr lang="en-ID" sz="2000" dirty="0" err="1">
                <a:latin typeface="+mj-lt"/>
              </a:rPr>
              <a:t>Perekonomian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nasional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diselenggarakan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berdasar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atas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demokrasi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ekonomi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dengan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prinsip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kebersamaan</a:t>
            </a:r>
            <a:r>
              <a:rPr lang="en-ID" sz="2000" dirty="0">
                <a:latin typeface="+mj-lt"/>
              </a:rPr>
              <a:t>, </a:t>
            </a:r>
            <a:r>
              <a:rPr lang="en-ID" sz="2000" dirty="0" err="1">
                <a:latin typeface="+mj-lt"/>
              </a:rPr>
              <a:t>efisiensi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berkeadilan</a:t>
            </a:r>
            <a:r>
              <a:rPr lang="en-ID" sz="2000" dirty="0">
                <a:latin typeface="+mj-lt"/>
              </a:rPr>
              <a:t>, </a:t>
            </a:r>
            <a:r>
              <a:rPr lang="en-ID" sz="2000" dirty="0" err="1">
                <a:latin typeface="+mj-lt"/>
              </a:rPr>
              <a:t>berkelanjutan</a:t>
            </a:r>
            <a:r>
              <a:rPr lang="en-ID" sz="2000" dirty="0">
                <a:latin typeface="+mj-lt"/>
              </a:rPr>
              <a:t>, </a:t>
            </a:r>
            <a:r>
              <a:rPr lang="en-ID" sz="2000" dirty="0" err="1">
                <a:latin typeface="+mj-lt"/>
              </a:rPr>
              <a:t>berwawasan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lingkungan</a:t>
            </a:r>
            <a:r>
              <a:rPr lang="en-ID" sz="2000" dirty="0">
                <a:latin typeface="+mj-lt"/>
              </a:rPr>
              <a:t>, </a:t>
            </a:r>
            <a:r>
              <a:rPr lang="en-ID" sz="2000" dirty="0" err="1">
                <a:latin typeface="+mj-lt"/>
              </a:rPr>
              <a:t>kemandirian</a:t>
            </a:r>
            <a:r>
              <a:rPr lang="en-ID" sz="2000" dirty="0">
                <a:latin typeface="+mj-lt"/>
              </a:rPr>
              <a:t>, </a:t>
            </a:r>
            <a:r>
              <a:rPr lang="en-ID" sz="2000" dirty="0" err="1">
                <a:latin typeface="+mj-lt"/>
              </a:rPr>
              <a:t>serta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dengan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menjaga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keseimbangan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kemajuan</a:t>
            </a:r>
            <a:r>
              <a:rPr lang="en-ID" sz="2000" dirty="0">
                <a:latin typeface="+mj-lt"/>
              </a:rPr>
              <a:t> dan </a:t>
            </a:r>
            <a:r>
              <a:rPr lang="en-ID" sz="2000" dirty="0" err="1">
                <a:latin typeface="+mj-lt"/>
              </a:rPr>
              <a:t>kesatuan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ekonomi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nasional</a:t>
            </a:r>
            <a:r>
              <a:rPr lang="en-ID" sz="2000" dirty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6896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BB2D36-3108-4BD0-8AC8-8D5F07E438B6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7271" y="2419895"/>
            <a:ext cx="8828190" cy="14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Tinjauan</a:t>
            </a:r>
            <a:r>
              <a:rPr lang="en-US" sz="2800" dirty="0"/>
              <a:t> </a:t>
            </a:r>
            <a:r>
              <a:rPr lang="en-US" sz="2800" dirty="0" err="1"/>
              <a:t>Kritis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Undang-Undang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Cipta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 err="1"/>
              <a:t>Perspektif</a:t>
            </a:r>
            <a:r>
              <a:rPr lang="en-US" sz="2800" dirty="0"/>
              <a:t> Hukum Tata Negara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E9DADB-1F4E-485F-B452-01B3F267E50F}"/>
              </a:ext>
            </a:extLst>
          </p:cNvPr>
          <p:cNvSpPr/>
          <p:nvPr/>
        </p:nvSpPr>
        <p:spPr>
          <a:xfrm>
            <a:off x="103030" y="4212168"/>
            <a:ext cx="52854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Disampaikan</a:t>
            </a:r>
            <a:r>
              <a:rPr lang="en-US" sz="2000" dirty="0">
                <a:solidFill>
                  <a:schemeClr val="bg1"/>
                </a:solidFill>
              </a:rPr>
              <a:t> pada: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Bimtek</a:t>
            </a:r>
            <a:r>
              <a:rPr lang="en-US" sz="2000" dirty="0">
                <a:solidFill>
                  <a:schemeClr val="bg1"/>
                </a:solidFill>
              </a:rPr>
              <a:t> DPRD DKI Jakarta</a:t>
            </a:r>
          </a:p>
          <a:p>
            <a:r>
              <a:rPr lang="en-US" sz="2000" dirty="0">
                <a:solidFill>
                  <a:schemeClr val="bg1"/>
                </a:solidFill>
              </a:rPr>
              <a:t>Hotel Alana, Yogyakarta, 23 </a:t>
            </a:r>
            <a:r>
              <a:rPr lang="en-US" sz="2000" dirty="0" err="1">
                <a:solidFill>
                  <a:schemeClr val="bg1"/>
                </a:solidFill>
              </a:rPr>
              <a:t>Nopember</a:t>
            </a:r>
            <a:r>
              <a:rPr lang="en-US" sz="2000" dirty="0">
                <a:solidFill>
                  <a:schemeClr val="bg1"/>
                </a:solidFill>
              </a:rPr>
              <a:t>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81B561-1DF4-40B4-95C5-1CF2E1523F12}"/>
              </a:ext>
            </a:extLst>
          </p:cNvPr>
          <p:cNvSpPr/>
          <p:nvPr/>
        </p:nvSpPr>
        <p:spPr>
          <a:xfrm>
            <a:off x="4428186" y="5703968"/>
            <a:ext cx="4664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Iwan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Satriawan</a:t>
            </a:r>
            <a:r>
              <a:rPr lang="en-US" sz="2000" dirty="0">
                <a:solidFill>
                  <a:schemeClr val="bg1"/>
                </a:solidFill>
              </a:rPr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20979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C4C277-CBDA-4B2D-8015-57EF88874899}"/>
              </a:ext>
            </a:extLst>
          </p:cNvPr>
          <p:cNvSpPr txBox="1"/>
          <p:nvPr/>
        </p:nvSpPr>
        <p:spPr>
          <a:xfrm>
            <a:off x="1481070" y="2964184"/>
            <a:ext cx="655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Kesimpulan</a:t>
            </a:r>
          </a:p>
        </p:txBody>
      </p:sp>
    </p:spTree>
    <p:extLst>
      <p:ext uri="{BB962C8B-B14F-4D97-AF65-F5344CB8AC3E}">
        <p14:creationId xmlns:p14="http://schemas.microsoft.com/office/powerpoint/2010/main" val="26855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BD4A-E398-4B61-8DDD-F2F2E8A7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ED8F19-8881-4257-844E-B424E54B7E27}"/>
              </a:ext>
            </a:extLst>
          </p:cNvPr>
          <p:cNvSpPr/>
          <p:nvPr/>
        </p:nvSpPr>
        <p:spPr>
          <a:xfrm>
            <a:off x="1104900" y="3028890"/>
            <a:ext cx="7401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UU </a:t>
            </a:r>
            <a:r>
              <a:rPr lang="en-US" sz="2000" dirty="0" err="1">
                <a:latin typeface="+mj-lt"/>
              </a:rPr>
              <a:t>Cipta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Kerja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mengandung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cacat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formil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materiil</a:t>
            </a: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UU </a:t>
            </a:r>
            <a:r>
              <a:rPr lang="en-US" sz="2000" dirty="0" err="1">
                <a:latin typeface="+mj-lt"/>
              </a:rPr>
              <a:t>Cipta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Kerja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contoh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pembentukan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peraturan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baik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98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4A7FB1-7AB6-4FDD-8F5E-52EC30B9F7B4}"/>
              </a:ext>
            </a:extLst>
          </p:cNvPr>
          <p:cNvSpPr txBox="1"/>
          <p:nvPr/>
        </p:nvSpPr>
        <p:spPr>
          <a:xfrm>
            <a:off x="1481070" y="2964184"/>
            <a:ext cx="655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Terima</a:t>
            </a: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kasih</a:t>
            </a:r>
            <a:endParaRPr 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7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3BE7CF23-E732-4852-AE01-E2C10520F7D9}"/>
              </a:ext>
            </a:extLst>
          </p:cNvPr>
          <p:cNvSpPr txBox="1">
            <a:spLocks/>
          </p:cNvSpPr>
          <p:nvPr/>
        </p:nvSpPr>
        <p:spPr>
          <a:xfrm>
            <a:off x="2820473" y="2474908"/>
            <a:ext cx="5550794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2800" dirty="0">
                <a:latin typeface="Arial Narrow" panose="020B0606020202030204" pitchFamily="34" charset="0"/>
              </a:rPr>
              <a:t>Outline: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Arial Narrow" panose="020B0606020202030204" pitchFamily="34" charset="0"/>
              </a:rPr>
              <a:t>Aspek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Formil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Arial Narrow" panose="020B0606020202030204" pitchFamily="34" charset="0"/>
              </a:rPr>
              <a:t>Aspek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Materil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Kesimpulan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38E8F-ABCD-48A9-BE71-CC232E474645}"/>
              </a:ext>
            </a:extLst>
          </p:cNvPr>
          <p:cNvSpPr/>
          <p:nvPr/>
        </p:nvSpPr>
        <p:spPr>
          <a:xfrm>
            <a:off x="-12879" y="5703968"/>
            <a:ext cx="5100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Iwan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Satriawan</a:t>
            </a:r>
            <a:r>
              <a:rPr lang="en-US" sz="2000" dirty="0">
                <a:solidFill>
                  <a:schemeClr val="bg1"/>
                </a:solidFill>
              </a:rPr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40912814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4A7FB1-7AB6-4FDD-8F5E-52EC30B9F7B4}"/>
              </a:ext>
            </a:extLst>
          </p:cNvPr>
          <p:cNvSpPr txBox="1"/>
          <p:nvPr/>
        </p:nvSpPr>
        <p:spPr>
          <a:xfrm>
            <a:off x="1481070" y="2434103"/>
            <a:ext cx="6555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ASPEK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FORMIL</a:t>
            </a:r>
          </a:p>
        </p:txBody>
      </p:sp>
    </p:spTree>
    <p:extLst>
      <p:ext uri="{BB962C8B-B14F-4D97-AF65-F5344CB8AC3E}">
        <p14:creationId xmlns:p14="http://schemas.microsoft.com/office/powerpoint/2010/main" val="38778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38B9-DD16-45BE-9BA9-8FDAA067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>
                <a:latin typeface="Arial Narrow" panose="020B0606020202030204" pitchFamily="34" charset="0"/>
              </a:rPr>
              <a:t>Asas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Keterbukaan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43434-2370-4132-86C2-1C16A5233AB4}"/>
              </a:ext>
            </a:extLst>
          </p:cNvPr>
          <p:cNvSpPr/>
          <p:nvPr/>
        </p:nvSpPr>
        <p:spPr>
          <a:xfrm>
            <a:off x="1344608" y="2412420"/>
            <a:ext cx="6724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8700"/>
                </a:solidFill>
                <a:latin typeface="Arial Narrow" panose="020B0606020202030204" pitchFamily="34" charset="0"/>
              </a:rPr>
              <a:t>Pasal</a:t>
            </a:r>
            <a:r>
              <a:rPr lang="en-US" sz="3600" b="1" dirty="0">
                <a:solidFill>
                  <a:srgbClr val="FF8700"/>
                </a:solidFill>
                <a:latin typeface="Arial Narrow" panose="020B0606020202030204" pitchFamily="34" charset="0"/>
              </a:rPr>
              <a:t> 5g UU 15 </a:t>
            </a:r>
            <a:r>
              <a:rPr lang="en-US" sz="3600" b="1" dirty="0" err="1">
                <a:solidFill>
                  <a:srgbClr val="FF8700"/>
                </a:solidFill>
                <a:latin typeface="Arial Narrow" panose="020B0606020202030204" pitchFamily="34" charset="0"/>
              </a:rPr>
              <a:t>Tahun</a:t>
            </a:r>
            <a:r>
              <a:rPr lang="en-US" sz="3600" b="1" dirty="0">
                <a:solidFill>
                  <a:srgbClr val="FF8700"/>
                </a:solidFill>
                <a:latin typeface="Arial Narrow" panose="020B0606020202030204" pitchFamily="34" charset="0"/>
              </a:rPr>
              <a:t> 2019 jo 12 </a:t>
            </a:r>
            <a:r>
              <a:rPr lang="en-US" sz="3600" b="1" dirty="0" err="1">
                <a:solidFill>
                  <a:srgbClr val="FF8700"/>
                </a:solidFill>
                <a:latin typeface="Arial Narrow" panose="020B0606020202030204" pitchFamily="34" charset="0"/>
              </a:rPr>
              <a:t>tahun</a:t>
            </a:r>
            <a:r>
              <a:rPr lang="en-US" sz="3600" b="1" dirty="0">
                <a:solidFill>
                  <a:srgbClr val="FF8700"/>
                </a:solidFill>
                <a:latin typeface="Arial Narrow" panose="020B0606020202030204" pitchFamily="34" charset="0"/>
              </a:rPr>
              <a:t> 2011 </a:t>
            </a:r>
            <a:r>
              <a:rPr lang="en-US" sz="3600" b="1" dirty="0" err="1">
                <a:solidFill>
                  <a:srgbClr val="FF8700"/>
                </a:solidFill>
                <a:latin typeface="Arial Narrow" panose="020B0606020202030204" pitchFamily="34" charset="0"/>
              </a:rPr>
              <a:t>tentang</a:t>
            </a:r>
            <a:r>
              <a:rPr lang="en-US" sz="3600" b="1" dirty="0">
                <a:solidFill>
                  <a:srgbClr val="FF8700"/>
                </a:solidFill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solidFill>
                  <a:srgbClr val="FF8700"/>
                </a:solidFill>
                <a:latin typeface="Arial Narrow" panose="020B0606020202030204" pitchFamily="34" charset="0"/>
              </a:rPr>
              <a:t>Pembentukan</a:t>
            </a:r>
            <a:r>
              <a:rPr lang="en-US" sz="3600" b="1" dirty="0">
                <a:solidFill>
                  <a:srgbClr val="FF8700"/>
                </a:solidFill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solidFill>
                  <a:srgbClr val="FF8700"/>
                </a:solidFill>
                <a:latin typeface="Arial Narrow" panose="020B0606020202030204" pitchFamily="34" charset="0"/>
              </a:rPr>
              <a:t>Peraturan</a:t>
            </a:r>
            <a:r>
              <a:rPr lang="en-US" sz="3600" b="1" dirty="0">
                <a:solidFill>
                  <a:srgbClr val="FF8700"/>
                </a:solidFill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solidFill>
                  <a:srgbClr val="FF8700"/>
                </a:solidFill>
                <a:latin typeface="Arial Narrow" panose="020B0606020202030204" pitchFamily="34" charset="0"/>
              </a:rPr>
              <a:t>Perundang-Undangan</a:t>
            </a:r>
            <a:r>
              <a:rPr lang="en-US" sz="3600" b="1" dirty="0">
                <a:solidFill>
                  <a:srgbClr val="FF87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10283D-9640-4B7D-B0D9-C130E7B72C61}"/>
              </a:ext>
            </a:extLst>
          </p:cNvPr>
          <p:cNvSpPr/>
          <p:nvPr/>
        </p:nvSpPr>
        <p:spPr>
          <a:xfrm>
            <a:off x="1593390" y="4317107"/>
            <a:ext cx="6226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Pembentukan</a:t>
            </a:r>
            <a:r>
              <a:rPr lang="en-ID" sz="2000" dirty="0"/>
              <a:t> </a:t>
            </a:r>
            <a:r>
              <a:rPr lang="en-ID" sz="2000" dirty="0" err="1"/>
              <a:t>Peraturan</a:t>
            </a:r>
            <a:r>
              <a:rPr lang="en-ID" sz="2000" dirty="0"/>
              <a:t> </a:t>
            </a:r>
            <a:r>
              <a:rPr lang="en-ID" sz="2000" dirty="0" err="1"/>
              <a:t>Perundang-undangan</a:t>
            </a:r>
            <a:r>
              <a:rPr lang="en-ID" sz="2000" dirty="0"/>
              <a:t> </a:t>
            </a:r>
            <a:r>
              <a:rPr lang="en-ID" sz="2000" dirty="0" err="1"/>
              <a:t>mulai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perencanaan</a:t>
            </a:r>
            <a:r>
              <a:rPr lang="en-ID" sz="2000" dirty="0"/>
              <a:t>, </a:t>
            </a:r>
            <a:r>
              <a:rPr lang="en-ID" sz="2000" dirty="0" err="1"/>
              <a:t>penyusunan</a:t>
            </a:r>
            <a:r>
              <a:rPr lang="en-ID" sz="2000" dirty="0"/>
              <a:t>, </a:t>
            </a:r>
            <a:r>
              <a:rPr lang="en-ID" sz="2000" dirty="0" err="1"/>
              <a:t>pembahasan</a:t>
            </a:r>
            <a:r>
              <a:rPr lang="en-ID" sz="2000" dirty="0"/>
              <a:t>, </a:t>
            </a:r>
            <a:r>
              <a:rPr lang="en-ID" sz="2000" dirty="0" err="1"/>
              <a:t>pengesahan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penetapan</a:t>
            </a:r>
            <a:r>
              <a:rPr lang="en-ID" sz="2000" dirty="0"/>
              <a:t>, dan </a:t>
            </a:r>
            <a:r>
              <a:rPr lang="en-ID" sz="2000" dirty="0" err="1"/>
              <a:t>pengundangan</a:t>
            </a:r>
            <a:r>
              <a:rPr lang="en-ID" sz="2000" dirty="0"/>
              <a:t> </a:t>
            </a:r>
            <a:r>
              <a:rPr lang="en-ID" sz="2000" dirty="0" err="1"/>
              <a:t>bersifat</a:t>
            </a:r>
            <a:r>
              <a:rPr lang="en-ID" sz="2000" dirty="0"/>
              <a:t> </a:t>
            </a:r>
            <a:r>
              <a:rPr lang="en-ID" sz="2000" dirty="0" err="1"/>
              <a:t>transparan</a:t>
            </a:r>
            <a:r>
              <a:rPr lang="en-ID" sz="2000" dirty="0"/>
              <a:t> dan </a:t>
            </a:r>
            <a:r>
              <a:rPr lang="en-ID" sz="2000" dirty="0" err="1"/>
              <a:t>terbuka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042267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21143-4BF6-49F6-91F9-6FC9F96E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750" y="1114878"/>
            <a:ext cx="6724500" cy="998800"/>
          </a:xfrm>
        </p:spPr>
        <p:txBody>
          <a:bodyPr/>
          <a:lstStyle/>
          <a:p>
            <a:pPr algn="ctr"/>
            <a:r>
              <a:rPr lang="en-US" sz="3600" dirty="0" err="1"/>
              <a:t>Partisipasi</a:t>
            </a:r>
            <a:r>
              <a:rPr lang="en-US" sz="3600" dirty="0"/>
              <a:t> Masyarakat</a:t>
            </a:r>
            <a:endParaRPr lang="en-ID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0488E-AF93-474C-8B34-C61378801ED4}"/>
              </a:ext>
            </a:extLst>
          </p:cNvPr>
          <p:cNvSpPr/>
          <p:nvPr/>
        </p:nvSpPr>
        <p:spPr>
          <a:xfrm>
            <a:off x="871331" y="3098554"/>
            <a:ext cx="7401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 Narrow" panose="020B0606020202030204" pitchFamily="34" charset="0"/>
              </a:rPr>
              <a:t>Pasal</a:t>
            </a:r>
            <a:r>
              <a:rPr lang="en-US" sz="2400" dirty="0">
                <a:latin typeface="Arial Narrow" panose="020B0606020202030204" pitchFamily="34" charset="0"/>
              </a:rPr>
              <a:t> 96 UU 12 </a:t>
            </a:r>
            <a:r>
              <a:rPr lang="en-US" sz="2400" dirty="0" err="1">
                <a:latin typeface="Arial Narrow" panose="020B0606020202030204" pitchFamily="34" charset="0"/>
              </a:rPr>
              <a:t>Tahun</a:t>
            </a:r>
            <a:r>
              <a:rPr lang="en-US" sz="2400" dirty="0">
                <a:latin typeface="Arial Narrow" panose="020B0606020202030204" pitchFamily="34" charset="0"/>
              </a:rPr>
              <a:t> 2011 </a:t>
            </a:r>
          </a:p>
          <a:p>
            <a:pPr algn="ctr"/>
            <a:endParaRPr lang="en-US" sz="2400" dirty="0">
              <a:latin typeface="Arial Narrow" panose="020B0606020202030204" pitchFamily="34" charset="0"/>
            </a:endParaRPr>
          </a:p>
          <a:p>
            <a:pPr algn="ctr"/>
            <a:r>
              <a:rPr lang="en-US" sz="2400" dirty="0" err="1">
                <a:latin typeface="Arial Narrow" panose="020B0606020202030204" pitchFamily="34" charset="0"/>
              </a:rPr>
              <a:t>Pelibatan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proses </a:t>
            </a:r>
            <a:r>
              <a:rPr lang="en-US" sz="2400" dirty="0" err="1">
                <a:latin typeface="Arial Narrow" panose="020B0606020202030204" pitchFamily="34" charset="0"/>
              </a:rPr>
              <a:t>penyusunan</a:t>
            </a:r>
            <a:r>
              <a:rPr lang="en-US" sz="2400" dirty="0">
                <a:latin typeface="Arial Narrow" panose="020B0606020202030204" pitchFamily="34" charset="0"/>
              </a:rPr>
              <a:t> NA dan RUU dan </a:t>
            </a:r>
            <a:r>
              <a:rPr lang="en-US" sz="2400" dirty="0" err="1">
                <a:latin typeface="Arial Narrow" panose="020B0606020202030204" pitchFamily="34" charset="0"/>
              </a:rPr>
              <a:t>menjadi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bahan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diskursus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bagi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masyarakat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r>
              <a:rPr lang="en-US" sz="2400" dirty="0" err="1">
                <a:latin typeface="Arial Narrow" panose="020B0606020202030204" pitchFamily="34" charset="0"/>
              </a:rPr>
              <a:t>Namun</a:t>
            </a:r>
            <a:r>
              <a:rPr lang="en-US" sz="2400" dirty="0">
                <a:latin typeface="Arial Narrow" panose="020B0606020202030204" pitchFamily="34" charset="0"/>
              </a:rPr>
              <a:t> DPR </a:t>
            </a:r>
            <a:r>
              <a:rPr lang="en-US" sz="2400" dirty="0" err="1">
                <a:latin typeface="Arial Narrow" panose="020B0606020202030204" pitchFamily="34" charset="0"/>
              </a:rPr>
              <a:t>justru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menjadikan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perdebatan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ketika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sudah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disahkan</a:t>
            </a:r>
            <a:r>
              <a:rPr lang="en-US" sz="2400" dirty="0">
                <a:latin typeface="Arial Narrow" panose="020B0606020202030204" pitchFamily="34" charset="0"/>
              </a:rPr>
              <a:t> dan RUU </a:t>
            </a:r>
            <a:r>
              <a:rPr lang="en-US" sz="2400" dirty="0" err="1">
                <a:latin typeface="Arial Narrow" panose="020B0606020202030204" pitchFamily="34" charset="0"/>
              </a:rPr>
              <a:t>sampai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menjadi</a:t>
            </a:r>
            <a:r>
              <a:rPr lang="en-US" sz="2400" dirty="0">
                <a:latin typeface="Arial Narrow" panose="020B0606020202030204" pitchFamily="34" charset="0"/>
              </a:rPr>
              <a:t> UU yang </a:t>
            </a:r>
            <a:r>
              <a:rPr lang="en-US" sz="2400" dirty="0" err="1">
                <a:latin typeface="Arial Narrow" panose="020B0606020202030204" pitchFamily="34" charset="0"/>
              </a:rPr>
              <a:t>terus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berganti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isi</a:t>
            </a:r>
            <a:r>
              <a:rPr lang="en-US" sz="2400" dirty="0">
                <a:latin typeface="Arial Narrow" panose="020B0606020202030204" pitchFamily="34" charset="0"/>
              </a:rPr>
              <a:t> dan </a:t>
            </a:r>
            <a:r>
              <a:rPr lang="en-US" sz="2400" dirty="0" err="1">
                <a:latin typeface="Arial Narrow" panose="020B0606020202030204" pitchFamily="34" charset="0"/>
              </a:rPr>
              <a:t>Pasalnya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38B9-DD16-45BE-9BA9-8FDAA067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err="1">
                <a:latin typeface="Arial Narrow" panose="020B0606020202030204" pitchFamily="34" charset="0"/>
              </a:rPr>
              <a:t>Tipologi</a:t>
            </a:r>
            <a:r>
              <a:rPr lang="en-US" sz="3600" b="1" dirty="0">
                <a:latin typeface="Arial Narrow" panose="020B0606020202030204" pitchFamily="34" charset="0"/>
              </a:rPr>
              <a:t> Omnibus Law yang </a:t>
            </a:r>
            <a:r>
              <a:rPr lang="en-US" sz="3600" b="1" dirty="0" err="1">
                <a:latin typeface="Arial Narrow" panose="020B0606020202030204" pitchFamily="34" charset="0"/>
              </a:rPr>
              <a:t>tidak</a:t>
            </a:r>
            <a:r>
              <a:rPr lang="en-US" sz="3600" b="1" dirty="0"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latin typeface="Arial Narrow" panose="020B0606020202030204" pitchFamily="34" charset="0"/>
              </a:rPr>
              <a:t>diakui</a:t>
            </a:r>
            <a:r>
              <a:rPr lang="en-US" sz="3600" b="1" dirty="0">
                <a:latin typeface="Arial Narrow" panose="020B0606020202030204" pitchFamily="34" charset="0"/>
              </a:rPr>
              <a:t> UU 12 </a:t>
            </a:r>
            <a:r>
              <a:rPr lang="en-US" sz="3600" b="1" dirty="0" err="1">
                <a:latin typeface="Arial Narrow" panose="020B0606020202030204" pitchFamily="34" charset="0"/>
              </a:rPr>
              <a:t>Tahun</a:t>
            </a:r>
            <a:r>
              <a:rPr lang="en-US" sz="3600" b="1" dirty="0">
                <a:latin typeface="Arial Narrow" panose="020B0606020202030204" pitchFamily="34" charset="0"/>
              </a:rPr>
              <a:t> 2011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FA037C-04FA-4A05-96B7-4475C5B914ED}"/>
              </a:ext>
            </a:extLst>
          </p:cNvPr>
          <p:cNvSpPr/>
          <p:nvPr/>
        </p:nvSpPr>
        <p:spPr>
          <a:xfrm>
            <a:off x="1504124" y="3072796"/>
            <a:ext cx="7401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 Narrow" panose="020B0606020202030204" pitchFamily="34" charset="0"/>
              </a:rPr>
              <a:t>Teknik Omnibus Law </a:t>
            </a:r>
            <a:r>
              <a:rPr lang="en-US" sz="2400" dirty="0" err="1">
                <a:latin typeface="Arial Narrow" panose="020B0606020202030204" pitchFamily="34" charset="0"/>
              </a:rPr>
              <a:t>belum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tercantum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UU 15 </a:t>
            </a:r>
            <a:r>
              <a:rPr lang="en-US" sz="2400" dirty="0" err="1">
                <a:latin typeface="Arial Narrow" panose="020B0606020202030204" pitchFamily="34" charset="0"/>
              </a:rPr>
              <a:t>Tahun</a:t>
            </a:r>
            <a:r>
              <a:rPr lang="en-US" sz="2400" dirty="0">
                <a:latin typeface="Arial Narrow" panose="020B0606020202030204" pitchFamily="34" charset="0"/>
              </a:rPr>
              <a:t> 2019 jo 12 </a:t>
            </a:r>
            <a:r>
              <a:rPr lang="en-US" sz="2400" dirty="0" err="1">
                <a:latin typeface="Arial Narrow" panose="020B0606020202030204" pitchFamily="34" charset="0"/>
              </a:rPr>
              <a:t>Tahun</a:t>
            </a:r>
            <a:r>
              <a:rPr lang="en-US" sz="2400" dirty="0">
                <a:latin typeface="Arial Narrow" panose="020B0606020202030204" pitchFamily="34" charset="0"/>
              </a:rPr>
              <a:t> 2011 </a:t>
            </a:r>
            <a:r>
              <a:rPr lang="en-US" sz="2400" dirty="0" err="1">
                <a:latin typeface="Arial Narrow" panose="020B0606020202030204" pitchFamily="34" charset="0"/>
              </a:rPr>
              <a:t>tentang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Pembentukan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Peraturan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Perundang-Undang-Undangan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r>
              <a:rPr lang="en-US" sz="2400" dirty="0" err="1">
                <a:latin typeface="Arial Narrow" panose="020B0606020202030204" pitchFamily="34" charset="0"/>
              </a:rPr>
              <a:t>Sedangkan</a:t>
            </a:r>
            <a:r>
              <a:rPr lang="en-US" sz="2400" dirty="0">
                <a:latin typeface="Arial Narrow" panose="020B0606020202030204" pitchFamily="34" charset="0"/>
              </a:rPr>
              <a:t> 79 UU </a:t>
            </a:r>
            <a:r>
              <a:rPr lang="en-US" sz="2400" dirty="0" err="1">
                <a:latin typeface="Arial Narrow" panose="020B0606020202030204" pitchFamily="34" charset="0"/>
              </a:rPr>
              <a:t>lainnya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masih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berlaku</a:t>
            </a:r>
            <a:r>
              <a:rPr lang="en-US" sz="2400" dirty="0">
                <a:latin typeface="Arial Narrow" panose="020B0606020202030204" pitchFamily="34" charset="0"/>
              </a:rPr>
              <a:t> dan </a:t>
            </a:r>
            <a:r>
              <a:rPr lang="en-US" sz="2400" dirty="0" err="1">
                <a:latin typeface="Arial Narrow" panose="020B0606020202030204" pitchFamily="34" charset="0"/>
              </a:rPr>
              <a:t>menjadi</a:t>
            </a:r>
            <a:r>
              <a:rPr lang="en-US" sz="2400" dirty="0">
                <a:latin typeface="Arial Narrow" panose="020B0606020202030204" pitchFamily="34" charset="0"/>
              </a:rPr>
              <a:t> cluster </a:t>
            </a:r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omnibus law</a:t>
            </a:r>
          </a:p>
        </p:txBody>
      </p:sp>
    </p:spTree>
    <p:extLst>
      <p:ext uri="{BB962C8B-B14F-4D97-AF65-F5344CB8AC3E}">
        <p14:creationId xmlns:p14="http://schemas.microsoft.com/office/powerpoint/2010/main" val="2292179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D027-191B-4873-9FA9-A32E2C3F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i="1" dirty="0"/>
              <a:t>Due Process of Lawmaking</a:t>
            </a:r>
            <a:endParaRPr lang="en-ID" sz="36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49593-665F-4FE6-92C8-092FAD3FF04F}"/>
              </a:ext>
            </a:extLst>
          </p:cNvPr>
          <p:cNvSpPr/>
          <p:nvPr/>
        </p:nvSpPr>
        <p:spPr>
          <a:xfrm>
            <a:off x="971014" y="2823693"/>
            <a:ext cx="6992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000" i="1" dirty="0"/>
              <a:t>Legitimate processes, not legitimate outcomes</a:t>
            </a:r>
            <a:r>
              <a:rPr lang="en-ID" sz="2000" dirty="0"/>
              <a:t>. </a:t>
            </a:r>
            <a:r>
              <a:rPr lang="en-ID" sz="2000" dirty="0" err="1"/>
              <a:t>Teori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menggambarkan</a:t>
            </a:r>
            <a:r>
              <a:rPr lang="en-ID" sz="2000" dirty="0"/>
              <a:t> dan </a:t>
            </a:r>
            <a:r>
              <a:rPr lang="en-ID" sz="2000" dirty="0" err="1"/>
              <a:t>erat</a:t>
            </a:r>
            <a:r>
              <a:rPr lang="en-ID" sz="2000" dirty="0"/>
              <a:t> </a:t>
            </a:r>
            <a:r>
              <a:rPr lang="en-ID" sz="2000" dirty="0" err="1"/>
              <a:t>kaitannya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UU </a:t>
            </a:r>
            <a:r>
              <a:rPr lang="en-ID" sz="2000" dirty="0" err="1"/>
              <a:t>Cipta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.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lawmaking</a:t>
            </a:r>
            <a:r>
              <a:rPr lang="en-ID" sz="2000" dirty="0"/>
              <a:t> process, DPR dan </a:t>
            </a:r>
            <a:r>
              <a:rPr lang="en-ID" sz="2000" dirty="0" err="1"/>
              <a:t>Pemerintah</a:t>
            </a:r>
            <a:r>
              <a:rPr lang="en-ID" sz="2000" dirty="0"/>
              <a:t>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berusaha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“</a:t>
            </a:r>
            <a:r>
              <a:rPr lang="en-ID" sz="2000" i="1" dirty="0"/>
              <a:t>legitimate outcomes</a:t>
            </a:r>
            <a:r>
              <a:rPr lang="en-ID" sz="2000" dirty="0"/>
              <a:t>”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suara</a:t>
            </a:r>
            <a:r>
              <a:rPr lang="en-ID" sz="2000" dirty="0"/>
              <a:t> </a:t>
            </a:r>
            <a:r>
              <a:rPr lang="en-ID" sz="2000" dirty="0" err="1"/>
              <a:t>mayoritas</a:t>
            </a:r>
            <a:r>
              <a:rPr lang="en-ID" sz="2000" dirty="0"/>
              <a:t> di </a:t>
            </a:r>
            <a:r>
              <a:rPr lang="en-ID" sz="2000" dirty="0" err="1"/>
              <a:t>parlemen</a:t>
            </a:r>
            <a:r>
              <a:rPr lang="en-ID" sz="2000" dirty="0"/>
              <a:t> dan </a:t>
            </a:r>
            <a:r>
              <a:rPr lang="en-ID" sz="2000" dirty="0" err="1"/>
              <a:t>persetujuan</a:t>
            </a:r>
            <a:r>
              <a:rPr lang="en-ID" sz="2000" dirty="0"/>
              <a:t> </a:t>
            </a:r>
            <a:r>
              <a:rPr lang="en-ID" sz="2000" dirty="0" err="1"/>
              <a:t>pemerintah</a:t>
            </a:r>
            <a:r>
              <a:rPr lang="en-ID" sz="2000" dirty="0"/>
              <a:t>, </a:t>
            </a:r>
            <a:r>
              <a:rPr lang="en-ID" sz="2000" dirty="0" err="1"/>
              <a:t>namun</a:t>
            </a:r>
            <a:r>
              <a:rPr lang="en-ID" sz="2000" dirty="0"/>
              <a:t> </a:t>
            </a:r>
            <a:r>
              <a:rPr lang="en-ID" sz="2000" dirty="0" err="1"/>
              <a:t>menghilangkan</a:t>
            </a:r>
            <a:r>
              <a:rPr lang="en-ID" sz="2000" dirty="0"/>
              <a:t> “</a:t>
            </a:r>
            <a:r>
              <a:rPr lang="en-ID" sz="2000" i="1" dirty="0"/>
              <a:t>legitimate process</a:t>
            </a:r>
            <a:r>
              <a:rPr lang="en-ID" sz="2000" dirty="0"/>
              <a:t>” yang </a:t>
            </a:r>
            <a:r>
              <a:rPr lang="en-ID" sz="2000" dirty="0" err="1"/>
              <a:t>penting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proses </a:t>
            </a:r>
            <a:r>
              <a:rPr lang="en-ID" sz="2000" dirty="0" err="1"/>
              <a:t>pembentukan</a:t>
            </a:r>
            <a:r>
              <a:rPr lang="en-ID" sz="2000" dirty="0"/>
              <a:t> </a:t>
            </a:r>
            <a:r>
              <a:rPr lang="en-ID" sz="2000" dirty="0" err="1"/>
              <a:t>perundang-undangan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24847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FDF18-F362-4AC7-8D70-06647741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Inkonsistensi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Pasal</a:t>
            </a:r>
            <a:r>
              <a:rPr lang="en-US" b="1" dirty="0"/>
              <a:t> </a:t>
            </a:r>
            <a:r>
              <a:rPr lang="en-US" b="1" dirty="0" err="1"/>
              <a:t>Pasca</a:t>
            </a:r>
            <a:r>
              <a:rPr lang="en-US" b="1" dirty="0"/>
              <a:t> </a:t>
            </a:r>
            <a:r>
              <a:rPr lang="en-US" b="1" dirty="0" err="1"/>
              <a:t>Persetujuan</a:t>
            </a:r>
            <a:r>
              <a:rPr lang="en-US" b="1" dirty="0"/>
              <a:t> DPR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85C1A-7A54-4893-BE21-671B79A5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52" y="2479520"/>
            <a:ext cx="6520070" cy="36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8023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B02890F6-C840-40D8-94A9-D93B12E71013}" vid="{E9CA470F-7C58-4C17-9A43-F2462723C54C}"/>
    </a:ext>
  </a:extLst>
</a:theme>
</file>

<file path=ppt/theme/theme2.xml><?xml version="1.0" encoding="utf-8"?>
<a:theme xmlns:a="http://schemas.openxmlformats.org/drawingml/2006/main" name="Theme1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C67F77D-6258-4309-9C6E-A5E9D9841EE3}" vid="{D44F33F8-CA27-4B27-AFD8-D35894E6E2E6}"/>
    </a:ext>
  </a:extLst>
</a:theme>
</file>

<file path=ppt/theme/theme3.xml><?xml version="1.0" encoding="utf-8"?>
<a:theme xmlns:a="http://schemas.openxmlformats.org/drawingml/2006/main" name="Theme5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821C1919-F4C1-4A73-A19A-B32F0F135DA6}" vid="{61E15697-5E93-4C89-B817-2424E9410E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1213</TotalTime>
  <Words>835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Narrow</vt:lpstr>
      <vt:lpstr>Arvo</vt:lpstr>
      <vt:lpstr>Dosis</vt:lpstr>
      <vt:lpstr>Lora</vt:lpstr>
      <vt:lpstr>Playfair Display</vt:lpstr>
      <vt:lpstr>Roboto</vt:lpstr>
      <vt:lpstr>Roboto Condensed</vt:lpstr>
      <vt:lpstr>Roboto Condensed Light</vt:lpstr>
      <vt:lpstr>Theme4</vt:lpstr>
      <vt:lpstr>Theme1</vt:lpstr>
      <vt:lpstr>Theme5</vt:lpstr>
      <vt:lpstr>PowerPoint Presentation</vt:lpstr>
      <vt:lpstr>Tinjauan Kritis Terhadap Undang-Undang  Cipta Kerja:  Perspektif Hukum Tata Negara</vt:lpstr>
      <vt:lpstr>PowerPoint Presentation</vt:lpstr>
      <vt:lpstr>PowerPoint Presentation</vt:lpstr>
      <vt:lpstr>Asas Keterbukaan</vt:lpstr>
      <vt:lpstr>Partisipasi Masyarakat</vt:lpstr>
      <vt:lpstr>Tipologi Omnibus Law yang tidak diakui UU 12 Tahun 2011</vt:lpstr>
      <vt:lpstr>Due Process of Lawmaking</vt:lpstr>
      <vt:lpstr>Inkonsistensi Perubahan Pasal Pasca Persetujuan DPR</vt:lpstr>
      <vt:lpstr>Lanjutan….</vt:lpstr>
      <vt:lpstr>Bertentangan dengan Penjelasan Pasal 72 ayat (2)</vt:lpstr>
      <vt:lpstr>PowerPoint Presentation</vt:lpstr>
      <vt:lpstr>Klaster Ketenagakerjaan </vt:lpstr>
      <vt:lpstr>Pasal 79 ayat (1) dan (2)</vt:lpstr>
      <vt:lpstr>Pasal 154A</vt:lpstr>
      <vt:lpstr>Klaster Pertanahan</vt:lpstr>
      <vt:lpstr>Klaster Lingkungan</vt:lpstr>
      <vt:lpstr>UU Elitis, Ortodoks, dan Otoriter</vt:lpstr>
      <vt:lpstr>UU a quo dan kaitannya dengan teori Efisiensi Pareto dan Kaldor-Hicks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transplantation: is this what the doctor ordered and are the blood types compatible? The application of interdisciplinary research to law reform in the developing world - a case study of corporate governance in indonesia</dc:title>
  <dc:creator>andi agus salim</dc:creator>
  <cp:lastModifiedBy>Iwan Satriawan, SH. MCL.</cp:lastModifiedBy>
  <cp:revision>65</cp:revision>
  <dcterms:created xsi:type="dcterms:W3CDTF">2019-04-23T23:32:51Z</dcterms:created>
  <dcterms:modified xsi:type="dcterms:W3CDTF">2020-11-20T01:06:05Z</dcterms:modified>
</cp:coreProperties>
</file>